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8" r:id="rId10"/>
    <p:sldId id="266" r:id="rId11"/>
    <p:sldId id="272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18591-4BA2-4EEA-AB4E-2449231BD801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D68E1-C96C-46F6-9462-78F72F72E85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82421E9-E11F-4D88-9E64-0E2A5DFA8DBE}" type="datetimeFigureOut">
              <a:rPr lang="en-GB" smtClean="0"/>
              <a:pPr/>
              <a:t>03/01/2018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&amp;esrc=s&amp;source=images&amp;cd=&amp;cad=rja&amp;uact=8&amp;ved=0ahUKEwjjre7wzrHYAhXMBsAKHa57A5IQjRwIBw&amp;url=http://thingsicantsay.com/easy-dr-seuss-tee-for-read-across-america-day/&amp;psig=AOvVaw2Lk4HvFTq3Uc_-84p3Ca8V&amp;ust=151471919392625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35696" y="1268760"/>
            <a:ext cx="7308304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Let’s Get </a:t>
            </a:r>
          </a:p>
          <a:p>
            <a:pPr algn="ctr"/>
            <a:r>
              <a:rPr lang="en-US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Reading</a:t>
            </a:r>
          </a:p>
          <a:p>
            <a:pPr algn="ctr"/>
            <a:endParaRPr lang="en-US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Parent workshop</a:t>
            </a:r>
          </a:p>
          <a:p>
            <a:pPr algn="ctr"/>
            <a:r>
              <a:rPr lang="en-U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Thursday 11</a:t>
            </a:r>
            <a:r>
              <a:rPr lang="en-US" sz="3200" b="1" baseline="300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th</a:t>
            </a:r>
            <a:r>
              <a:rPr lang="en-U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January 2018</a:t>
            </a:r>
          </a:p>
          <a:p>
            <a:pPr algn="ctr"/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9552" y="18864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21506" name="AutoShape 2" descr="Image result for cat in the hat quote reading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09" name="Picture 5" descr="Image result for cat in the hat quote the more you rea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1484784"/>
            <a:ext cx="6720747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Aims</a:t>
            </a:r>
            <a:endParaRPr lang="en-GB" sz="6000" dirty="0">
              <a:latin typeface="Comic Sans MS" pitchFamily="66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To help you understand how children learn to read and the skills they need. </a:t>
            </a:r>
          </a:p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To give you strategies when helping your child at home.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To underline the importance of children reading aloud to adults until they leave primary school (and after...)</a:t>
            </a:r>
          </a:p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To introduce the new materials we are sending home to help you support your children in their learning.</a:t>
            </a:r>
          </a:p>
          <a:p>
            <a:pPr lvl="1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latin typeface="Comic Sans MS" pitchFamily="66" charset="0"/>
              </a:rPr>
              <a:t>So why is Reading so important?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496944" cy="4873752"/>
          </a:xfrm>
        </p:spPr>
        <p:txBody>
          <a:bodyPr>
            <a:noAutofit/>
          </a:bodyPr>
          <a:lstStyle/>
          <a:p>
            <a:endParaRPr lang="en-GB" sz="11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It helps children learn about the world</a:t>
            </a:r>
          </a:p>
          <a:p>
            <a:pPr>
              <a:buNone/>
            </a:pPr>
            <a:r>
              <a:rPr lang="en-GB" sz="2800" dirty="0" smtClean="0">
                <a:latin typeface="Comic Sans MS" pitchFamily="66" charset="0"/>
              </a:rPr>
              <a:t>in which they live.</a:t>
            </a: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Good writing starts with good reading.</a:t>
            </a: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 It is a key skill needed to progress in all other subjects.</a:t>
            </a:r>
          </a:p>
          <a:p>
            <a:pPr>
              <a:buNone/>
            </a:pPr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Children develop a love of reading.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96944" cy="1143000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smtClean="0">
                <a:latin typeface="Comic Sans MS" pitchFamily="66" charset="0"/>
              </a:rPr>
              <a:t>WHAT MAKES A GOOD READER?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 l="14292" t="32544" r="34356" b="17456"/>
          <a:stretch>
            <a:fillRect/>
          </a:stretch>
        </p:blipFill>
        <p:spPr bwMode="auto">
          <a:xfrm>
            <a:off x="755576" y="1628800"/>
            <a:ext cx="734481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Children’s reading abilities can fall into one of four areas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16385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1867" t="16621" r="30502" b="11305"/>
          <a:stretch>
            <a:fillRect/>
          </a:stretch>
        </p:blipFill>
        <p:spPr bwMode="auto">
          <a:xfrm>
            <a:off x="1115616" y="1404900"/>
            <a:ext cx="6872764" cy="483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How can you </a:t>
            </a:r>
            <a:r>
              <a:rPr lang="en-GB" sz="3100" b="1" dirty="0" smtClean="0">
                <a:latin typeface="Comic Sans MS" pitchFamily="66" charset="0"/>
              </a:rPr>
              <a:t>ENCOURAGE</a:t>
            </a:r>
            <a:r>
              <a:rPr lang="en-GB" sz="4000" b="1" dirty="0" smtClean="0">
                <a:latin typeface="Comic Sans MS" pitchFamily="66" charset="0"/>
              </a:rPr>
              <a:t> your child?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8784976" cy="527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AU" sz="1800" b="1" dirty="0" smtClean="0">
                <a:latin typeface="Comic Sans MS" pitchFamily="66" charset="0"/>
              </a:rPr>
              <a:t>Encourage your child to read from</a:t>
            </a:r>
            <a:r>
              <a:rPr lang="en-AU" sz="1800" dirty="0" smtClean="0">
                <a:latin typeface="Comic Sans MS" pitchFamily="66" charset="0"/>
              </a:rPr>
              <a:t> </a:t>
            </a:r>
            <a:r>
              <a:rPr lang="en-AU" sz="1800" b="1" dirty="0" smtClean="0">
                <a:latin typeface="Comic Sans MS" pitchFamily="66" charset="0"/>
              </a:rPr>
              <a:t>a wide range of sources.</a:t>
            </a:r>
            <a:endParaRPr lang="en-AU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AU" sz="1800" dirty="0" smtClean="0">
                <a:latin typeface="Comic Sans MS" pitchFamily="66" charset="0"/>
              </a:rPr>
              <a:t>There is much to learn and enjoy from reading picture books, short stories, poetry, comics, magazines, instruction manuals and so on. </a:t>
            </a:r>
            <a:br>
              <a:rPr lang="en-AU" sz="1800" dirty="0" smtClean="0">
                <a:latin typeface="Comic Sans MS" pitchFamily="66" charset="0"/>
              </a:rPr>
            </a:br>
            <a:endParaRPr lang="en-AU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AU" sz="1800" b="1" dirty="0" smtClean="0">
                <a:latin typeface="Comic Sans MS" pitchFamily="66" charset="0"/>
              </a:rPr>
              <a:t>Provide a positive role model. </a:t>
            </a:r>
          </a:p>
          <a:p>
            <a:pPr>
              <a:buNone/>
            </a:pPr>
            <a:r>
              <a:rPr lang="en-AU" sz="1800" dirty="0" smtClean="0">
                <a:latin typeface="Comic Sans MS" pitchFamily="66" charset="0"/>
              </a:rPr>
              <a:t>Chat about what you are reading in books, newspapers and magazines, or</a:t>
            </a:r>
          </a:p>
          <a:p>
            <a:pPr>
              <a:buNone/>
            </a:pPr>
            <a:r>
              <a:rPr lang="en-AU" sz="1800" dirty="0" smtClean="0">
                <a:latin typeface="Comic Sans MS" pitchFamily="66" charset="0"/>
              </a:rPr>
              <a:t>viewing on screens. For older children have a ‘reading time’ at home where you turn off the TV and everyone reads for 20 minutes – including you!</a:t>
            </a:r>
          </a:p>
          <a:p>
            <a:pPr>
              <a:buNone/>
            </a:pPr>
            <a:endParaRPr lang="en-AU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AU" sz="1800" b="1" dirty="0" smtClean="0">
                <a:latin typeface="Comic Sans MS" pitchFamily="66" charset="0"/>
              </a:rPr>
              <a:t>Read with your child every day (or at least most days...) </a:t>
            </a:r>
          </a:p>
          <a:p>
            <a:pPr>
              <a:buNone/>
            </a:pPr>
            <a:r>
              <a:rPr lang="en-AU" sz="1800" dirty="0" smtClean="0">
                <a:latin typeface="Comic Sans MS" pitchFamily="66" charset="0"/>
              </a:rPr>
              <a:t>The more you can read and share books with your children, the more opportunity they have to become better readers.</a:t>
            </a:r>
          </a:p>
          <a:p>
            <a:pPr>
              <a:buNone/>
            </a:pPr>
            <a:endParaRPr lang="en-AU" sz="1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AU" sz="1800" b="1" dirty="0" smtClean="0">
                <a:latin typeface="Comic Sans MS" pitchFamily="66" charset="0"/>
              </a:rPr>
              <a:t>Listen to your child read. </a:t>
            </a:r>
          </a:p>
          <a:p>
            <a:pPr>
              <a:buNone/>
            </a:pPr>
            <a:r>
              <a:rPr lang="en-AU" sz="1800" dirty="0" smtClean="0">
                <a:latin typeface="Comic Sans MS" pitchFamily="66" charset="0"/>
              </a:rPr>
              <a:t>All children like to receive positive feedback and listening to your child read is a great opportunity to congratulate him or her on what has been achieved.</a:t>
            </a:r>
            <a:r>
              <a:rPr lang="en-AU" sz="1600" dirty="0" smtClean="0"/>
              <a:t/>
            </a:r>
            <a:br>
              <a:rPr lang="en-AU" sz="1600" dirty="0" smtClean="0"/>
            </a:br>
            <a:r>
              <a:rPr lang="en-AU" sz="1600" dirty="0" smtClean="0"/>
              <a:t/>
            </a:r>
            <a:br>
              <a:rPr lang="en-AU" sz="1600" dirty="0" smtClean="0"/>
            </a:br>
            <a:endParaRPr lang="en-GB" sz="1600" dirty="0" smtClean="0"/>
          </a:p>
          <a:p>
            <a:endParaRPr lang="en-GB" sz="4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>
                <a:latin typeface="Comic Sans MS" pitchFamily="66" charset="0"/>
              </a:rPr>
              <a:t>WHICH IS BEST?</a:t>
            </a:r>
            <a:endParaRPr lang="en-GB" sz="54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59024" y="1796824"/>
            <a:ext cx="8101408" cy="5061176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  Should I read to my child or listen to them read to me?</a:t>
            </a:r>
          </a:p>
          <a:p>
            <a:pPr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GB" sz="4000" dirty="0" smtClean="0">
                <a:latin typeface="Comic Sans MS" pitchFamily="66" charset="0"/>
              </a:rPr>
              <a:t>BOTH!</a:t>
            </a:r>
          </a:p>
          <a:p>
            <a:pPr algn="ctr"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GB" dirty="0" smtClean="0">
                <a:latin typeface="Comic Sans MS" pitchFamily="66" charset="0"/>
              </a:rPr>
              <a:t>Whilst some older children prefer to read to themselves, they can be lacking comprehension or missing opportunities to extend their vocabulary. </a:t>
            </a:r>
          </a:p>
          <a:p>
            <a:endParaRPr lang="en-GB" sz="4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 smtClean="0">
                <a:latin typeface="Comic Sans MS" pitchFamily="66" charset="0"/>
              </a:rPr>
              <a:t>WHAT TO DO IF YOUR CHILD REFUSES TO READ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AU" sz="2000" dirty="0" smtClean="0">
                <a:latin typeface="Comic Sans MS" pitchFamily="66" charset="0"/>
              </a:rPr>
              <a:t>You may hear comments such as:</a:t>
            </a:r>
            <a:br>
              <a:rPr lang="en-AU" sz="2000" dirty="0" smtClean="0">
                <a:latin typeface="Comic Sans MS" pitchFamily="66" charset="0"/>
              </a:rPr>
            </a:br>
            <a:r>
              <a:rPr lang="en-US" sz="2000" dirty="0" smtClean="0">
                <a:latin typeface="Comic Sans MS" pitchFamily="66" charset="0"/>
              </a:rPr>
              <a:t>◗ </a:t>
            </a:r>
            <a:r>
              <a:rPr lang="en-AU" sz="2000" i="1" dirty="0" smtClean="0">
                <a:latin typeface="Comic Sans MS" pitchFamily="66" charset="0"/>
              </a:rPr>
              <a:t>Do I have to?</a:t>
            </a:r>
            <a:r>
              <a:rPr lang="en-AU" sz="2000" dirty="0" smtClean="0">
                <a:latin typeface="Comic Sans MS" pitchFamily="66" charset="0"/>
              </a:rPr>
              <a:t> </a:t>
            </a:r>
            <a:r>
              <a:rPr lang="en-AU" sz="2000" i="1" dirty="0" smtClean="0">
                <a:latin typeface="Comic Sans MS" pitchFamily="66" charset="0"/>
              </a:rPr>
              <a:t>I’m too tired. But I’m playing with...</a:t>
            </a:r>
            <a:r>
              <a:rPr lang="en-AU" dirty="0" smtClean="0">
                <a:latin typeface="Comic Sans MS" pitchFamily="66" charset="0"/>
              </a:rPr>
              <a:t/>
            </a:r>
            <a:br>
              <a:rPr lang="en-AU" dirty="0" smtClean="0">
                <a:latin typeface="Comic Sans MS" pitchFamily="66" charset="0"/>
              </a:rPr>
            </a:br>
            <a:endParaRPr lang="en-AU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AU" sz="2000" dirty="0" smtClean="0">
                <a:latin typeface="Comic Sans MS" pitchFamily="66" charset="0"/>
              </a:rPr>
              <a:t>It’s at this point that you may like to use one of the following strategies—because </a:t>
            </a:r>
            <a:r>
              <a:rPr lang="en-AU" sz="2000" i="1" dirty="0" smtClean="0">
                <a:latin typeface="Comic Sans MS" pitchFamily="66" charset="0"/>
              </a:rPr>
              <a:t>some </a:t>
            </a:r>
            <a:r>
              <a:rPr lang="en-AU" sz="2000" dirty="0" smtClean="0">
                <a:latin typeface="Comic Sans MS" pitchFamily="66" charset="0"/>
              </a:rPr>
              <a:t>reading practice is better than </a:t>
            </a:r>
            <a:r>
              <a:rPr lang="en-AU" sz="2000" i="1" dirty="0" smtClean="0">
                <a:latin typeface="Comic Sans MS" pitchFamily="66" charset="0"/>
              </a:rPr>
              <a:t>no </a:t>
            </a:r>
            <a:r>
              <a:rPr lang="en-AU" sz="2000" dirty="0" smtClean="0">
                <a:latin typeface="Comic Sans MS" pitchFamily="66" charset="0"/>
              </a:rPr>
              <a:t>reading practice!</a:t>
            </a:r>
          </a:p>
          <a:p>
            <a:pPr>
              <a:buNone/>
            </a:pPr>
            <a:r>
              <a:rPr lang="en-AU" sz="2000" dirty="0" smtClean="0">
                <a:latin typeface="Comic Sans MS" pitchFamily="66" charset="0"/>
              </a:rPr>
              <a:t/>
            </a:r>
            <a:br>
              <a:rPr lang="en-AU" sz="2000" dirty="0" smtClean="0">
                <a:latin typeface="Comic Sans MS" pitchFamily="66" charset="0"/>
              </a:rPr>
            </a:br>
            <a:r>
              <a:rPr lang="en-US" sz="2000" dirty="0" smtClean="0">
                <a:latin typeface="Comic Sans MS" pitchFamily="66" charset="0"/>
              </a:rPr>
              <a:t>◗ </a:t>
            </a:r>
            <a:r>
              <a:rPr lang="en-AU" sz="2000" dirty="0" smtClean="0">
                <a:latin typeface="Comic Sans MS" pitchFamily="66" charset="0"/>
              </a:rPr>
              <a:t>Use a timer (kitchen, sport) so your child understands that the reading practice will be for a short amount of time.</a:t>
            </a:r>
            <a:br>
              <a:rPr lang="en-AU" sz="2000" dirty="0" smtClean="0">
                <a:latin typeface="Comic Sans MS" pitchFamily="66" charset="0"/>
              </a:rPr>
            </a:br>
            <a:r>
              <a:rPr lang="en-US" sz="2000" dirty="0" smtClean="0">
                <a:latin typeface="Comic Sans MS" pitchFamily="66" charset="0"/>
              </a:rPr>
              <a:t>◗ </a:t>
            </a:r>
            <a:r>
              <a:rPr lang="en-AU" sz="2000" dirty="0" smtClean="0">
                <a:latin typeface="Comic Sans MS" pitchFamily="66" charset="0"/>
              </a:rPr>
              <a:t>Read the book aloud to your child but have your child read words that you know he or she can already read.</a:t>
            </a:r>
            <a:br>
              <a:rPr lang="en-AU" sz="2000" dirty="0" smtClean="0">
                <a:latin typeface="Comic Sans MS" pitchFamily="66" charset="0"/>
              </a:rPr>
            </a:br>
            <a:r>
              <a:rPr lang="en-US" sz="2000" dirty="0" smtClean="0">
                <a:latin typeface="Comic Sans MS" pitchFamily="66" charset="0"/>
              </a:rPr>
              <a:t>◗ </a:t>
            </a:r>
            <a:r>
              <a:rPr lang="en-AU" sz="2000" dirty="0" smtClean="0">
                <a:latin typeface="Comic Sans MS" pitchFamily="66" charset="0"/>
              </a:rPr>
              <a:t>Read something the child enjoys – a football magazine or even the TV guide!</a:t>
            </a:r>
            <a:br>
              <a:rPr lang="en-AU" sz="2000" dirty="0" smtClean="0">
                <a:latin typeface="Comic Sans MS" pitchFamily="66" charset="0"/>
              </a:rPr>
            </a:br>
            <a:r>
              <a:rPr lang="en-US" sz="2000" dirty="0" smtClean="0">
                <a:latin typeface="Comic Sans MS" pitchFamily="66" charset="0"/>
              </a:rPr>
              <a:t>◗ </a:t>
            </a:r>
            <a:r>
              <a:rPr lang="en-AU" sz="2000" dirty="0" smtClean="0">
                <a:latin typeface="Comic Sans MS" pitchFamily="66" charset="0"/>
              </a:rPr>
              <a:t>Read half the book each.</a:t>
            </a:r>
          </a:p>
          <a:p>
            <a:pPr>
              <a:buNone/>
            </a:pPr>
            <a:r>
              <a:rPr lang="en-AU" sz="2000" dirty="0" smtClean="0">
                <a:latin typeface="Comic Sans MS" pitchFamily="66" charset="0"/>
              </a:rPr>
              <a:t>    </a:t>
            </a:r>
            <a:r>
              <a:rPr lang="en-US" sz="2000" dirty="0" smtClean="0">
                <a:latin typeface="Comic Sans MS" pitchFamily="66" charset="0"/>
              </a:rPr>
              <a:t>◗ Promise a treat at the end.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sz="7200" dirty="0" smtClean="0"/>
              <a:t/>
            </a:r>
            <a:br>
              <a:rPr lang="en-AU" sz="7200" dirty="0" smtClean="0"/>
            </a:br>
            <a:endParaRPr lang="en-GB" sz="72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itchFamily="66" charset="0"/>
              </a:rPr>
              <a:t>HOW YOU CAN SUPPORT READING COMPREHENSION AT HOME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KS1 COMPREHENSION</a:t>
            </a:r>
          </a:p>
          <a:p>
            <a:r>
              <a:rPr lang="en-GB" dirty="0" smtClean="0">
                <a:latin typeface="Comic Sans MS" pitchFamily="66" charset="0"/>
              </a:rPr>
              <a:t>Give children ‘Find It’ questions and ‘Prove It’ questions.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 </a:t>
            </a:r>
          </a:p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> ‘Find It’ questions are literal questions – </a:t>
            </a:r>
            <a:r>
              <a:rPr lang="en-GB" sz="2000" i="1" dirty="0" smtClean="0">
                <a:latin typeface="Comic Sans MS" pitchFamily="66" charset="0"/>
              </a:rPr>
              <a:t>what colour was the ball?</a:t>
            </a:r>
          </a:p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> ‘Prove It’ involves inference and deduction </a:t>
            </a:r>
            <a:r>
              <a:rPr lang="en-GB" sz="2000" i="1" dirty="0" smtClean="0">
                <a:latin typeface="Comic Sans MS" pitchFamily="66" charset="0"/>
              </a:rPr>
              <a:t>– why was the boy sad?  </a:t>
            </a:r>
          </a:p>
          <a:p>
            <a:pPr>
              <a:buNone/>
            </a:pPr>
            <a:endParaRPr lang="en-GB" sz="20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i="1" dirty="0" smtClean="0">
                <a:latin typeface="Comic Sans MS" pitchFamily="66" charset="0"/>
              </a:rPr>
              <a:t> “</a:t>
            </a:r>
            <a:r>
              <a:rPr lang="en-GB" sz="2000" dirty="0" smtClean="0">
                <a:latin typeface="Comic Sans MS" pitchFamily="66" charset="0"/>
              </a:rPr>
              <a:t>Katie took a drink out of her bag. The apple juice was cool and refreshing. “ </a:t>
            </a:r>
            <a:r>
              <a:rPr lang="en-GB" sz="2000" i="1" dirty="0" smtClean="0">
                <a:latin typeface="Comic Sans MS" pitchFamily="66" charset="0"/>
              </a:rPr>
              <a:t>Q: What was Katie’s drink? </a:t>
            </a:r>
          </a:p>
          <a:p>
            <a:pPr>
              <a:buNone/>
            </a:pPr>
            <a:endParaRPr lang="en-GB" sz="2000" i="1" dirty="0" smtClean="0">
              <a:latin typeface="Comic Sans MS" pitchFamily="66" charset="0"/>
            </a:endParaRPr>
          </a:p>
          <a:p>
            <a:r>
              <a:rPr lang="en-GB" sz="2000" dirty="0" smtClean="0">
                <a:latin typeface="Comic Sans MS" pitchFamily="66" charset="0"/>
              </a:rPr>
              <a:t>• Teach idioms </a:t>
            </a:r>
            <a:r>
              <a:rPr lang="en-GB" sz="2000" i="1" dirty="0" smtClean="0">
                <a:latin typeface="Comic Sans MS" pitchFamily="66" charset="0"/>
              </a:rPr>
              <a:t>(i.e. You need to pull your socks up!) </a:t>
            </a:r>
          </a:p>
          <a:p>
            <a:pPr>
              <a:buNone/>
            </a:pPr>
            <a:endParaRPr lang="en-GB" sz="2000" i="1" dirty="0" smtClean="0">
              <a:latin typeface="Comic Sans MS" pitchFamily="66" charset="0"/>
            </a:endParaRPr>
          </a:p>
          <a:p>
            <a:r>
              <a:rPr lang="en-GB" sz="2000" dirty="0" smtClean="0">
                <a:latin typeface="Comic Sans MS" pitchFamily="66" charset="0"/>
              </a:rPr>
              <a:t>• Always ask children to refer back to the text in their answer. </a:t>
            </a:r>
          </a:p>
          <a:p>
            <a:pPr>
              <a:buNone/>
            </a:pPr>
            <a:r>
              <a:rPr lang="en-GB" sz="2000" i="1" dirty="0" smtClean="0">
                <a:latin typeface="Comic Sans MS" pitchFamily="66" charset="0"/>
              </a:rPr>
              <a:t>How do you know?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itchFamily="66" charset="0"/>
              </a:rPr>
              <a:t>HOW YOU CAN SUPPORT READING COMPREHENSION AT HOME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dirty="0" smtClean="0"/>
              <a:t>KS2 COMPREHENSION</a:t>
            </a:r>
          </a:p>
          <a:p>
            <a:pPr>
              <a:buNone/>
            </a:pPr>
            <a:endParaRPr lang="en-GB" sz="1000" dirty="0" smtClean="0"/>
          </a:p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Find it and Prove it questions </a:t>
            </a:r>
            <a:r>
              <a:rPr lang="en-GB" sz="2000" dirty="0" smtClean="0">
                <a:latin typeface="Comic Sans MS" pitchFamily="66" charset="0"/>
              </a:rPr>
              <a:t>- </a:t>
            </a:r>
            <a:r>
              <a:rPr lang="en-GB" sz="2000" i="1" dirty="0" smtClean="0">
                <a:latin typeface="Comic Sans MS" pitchFamily="66" charset="0"/>
              </a:rPr>
              <a:t>Where/when does the story take place?</a:t>
            </a:r>
          </a:p>
          <a:p>
            <a:pPr>
              <a:buNone/>
            </a:pPr>
            <a:endParaRPr lang="en-GB" sz="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Vocabulary questions </a:t>
            </a:r>
            <a:r>
              <a:rPr lang="en-GB" sz="2000" dirty="0" smtClean="0">
                <a:latin typeface="Comic Sans MS" pitchFamily="66" charset="0"/>
              </a:rPr>
              <a:t>– </a:t>
            </a:r>
            <a:r>
              <a:rPr lang="en-GB" sz="2000" i="1" dirty="0" smtClean="0">
                <a:latin typeface="Comic Sans MS" pitchFamily="66" charset="0"/>
              </a:rPr>
              <a:t>What does this word/phrase tell you about the character’s mood?</a:t>
            </a:r>
          </a:p>
          <a:p>
            <a:pPr>
              <a:buNone/>
            </a:pPr>
            <a:endParaRPr lang="en-GB" sz="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Inference questions </a:t>
            </a:r>
            <a:r>
              <a:rPr lang="en-GB" sz="2000" dirty="0" smtClean="0">
                <a:latin typeface="Comic Sans MS" pitchFamily="66" charset="0"/>
              </a:rPr>
              <a:t>– “The boy skipped down the street.” </a:t>
            </a:r>
            <a:r>
              <a:rPr lang="en-GB" sz="2000" i="1" dirty="0" smtClean="0">
                <a:latin typeface="Comic Sans MS" pitchFamily="66" charset="0"/>
              </a:rPr>
              <a:t>How is the boy feeling?</a:t>
            </a:r>
          </a:p>
          <a:p>
            <a:pPr>
              <a:buNone/>
            </a:pPr>
            <a:endParaRPr lang="en-GB" sz="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Author questions </a:t>
            </a:r>
            <a:r>
              <a:rPr lang="en-GB" sz="2000" dirty="0" smtClean="0">
                <a:latin typeface="Comic Sans MS" pitchFamily="66" charset="0"/>
              </a:rPr>
              <a:t>– </a:t>
            </a:r>
            <a:r>
              <a:rPr lang="en-GB" sz="2000" i="1" dirty="0" smtClean="0">
                <a:latin typeface="Comic Sans MS" pitchFamily="66" charset="0"/>
              </a:rPr>
              <a:t>What effect has the author made by describing the trees as ‘looming over her like mysterious figures’?</a:t>
            </a:r>
          </a:p>
          <a:p>
            <a:pPr>
              <a:buNone/>
            </a:pPr>
            <a:endParaRPr lang="en-GB" sz="8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000" b="1" dirty="0" smtClean="0">
                <a:latin typeface="Comic Sans MS" pitchFamily="66" charset="0"/>
              </a:rPr>
              <a:t>Commentator questions - </a:t>
            </a:r>
            <a:r>
              <a:rPr lang="en-GB" sz="2000" i="1" dirty="0" smtClean="0">
                <a:latin typeface="Comic Sans MS" pitchFamily="66" charset="0"/>
              </a:rPr>
              <a:t>What is similar/different between these two characters?</a:t>
            </a:r>
            <a:endParaRPr lang="en-GB" sz="2000" b="1" dirty="0" smtClean="0">
              <a:latin typeface="Comic Sans MS" pitchFamily="66" charset="0"/>
            </a:endParaRPr>
          </a:p>
          <a:p>
            <a:pPr>
              <a:buNone/>
            </a:pPr>
            <a:endParaRPr lang="en-GB" sz="2000" i="1" dirty="0" smtClean="0"/>
          </a:p>
          <a:p>
            <a:pPr>
              <a:buNone/>
            </a:pPr>
            <a:r>
              <a:rPr lang="en-GB" sz="2000" i="1" dirty="0" smtClean="0"/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24936" cy="1143000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MATERIALS TO USE AT HOME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 l="25559" t="18343" r="59089" b="6213"/>
          <a:stretch>
            <a:fillRect/>
          </a:stretch>
        </p:blipFill>
        <p:spPr bwMode="auto">
          <a:xfrm>
            <a:off x="683568" y="1484784"/>
            <a:ext cx="201622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 l="25410" t="16261" r="43443" b="6472"/>
          <a:stretch>
            <a:fillRect/>
          </a:stretch>
        </p:blipFill>
        <p:spPr bwMode="auto">
          <a:xfrm>
            <a:off x="4283968" y="1844824"/>
            <a:ext cx="3096344" cy="431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159</TotalTime>
  <Words>460</Words>
  <Application>Microsoft Office PowerPoint</Application>
  <PresentationFormat>On-screen Show (4:3)</PresentationFormat>
  <Paragraphs>82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Slide 1</vt:lpstr>
      <vt:lpstr>Slide 2</vt:lpstr>
      <vt:lpstr>Aims</vt:lpstr>
      <vt:lpstr>So why is Reading so important?</vt:lpstr>
      <vt:lpstr>WHAT MAKES A GOOD READER?</vt:lpstr>
      <vt:lpstr>Children’s reading abilities can fall into one of four areas</vt:lpstr>
      <vt:lpstr>How can you ENCOURAGE your child?</vt:lpstr>
      <vt:lpstr>WHICH IS BEST?</vt:lpstr>
      <vt:lpstr>WHAT TO DO IF YOUR CHILD REFUSES TO READ</vt:lpstr>
      <vt:lpstr>HOW YOU CAN SUPPORT READING COMPREHENSION AT HOME</vt:lpstr>
      <vt:lpstr>HOW YOU CAN SUPPORT READING COMPREHENSION AT HOME</vt:lpstr>
      <vt:lpstr>MATERIALS TO USE AT HOME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Rach</dc:creator>
  <cp:lastModifiedBy>Julia</cp:lastModifiedBy>
  <cp:revision>15</cp:revision>
  <dcterms:created xsi:type="dcterms:W3CDTF">2013-03-24T18:14:49Z</dcterms:created>
  <dcterms:modified xsi:type="dcterms:W3CDTF">2018-01-03T10:43:05Z</dcterms:modified>
</cp:coreProperties>
</file>