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sldIdLst>
    <p:sldId id="256" r:id="rId5"/>
    <p:sldId id="257" r:id="rId6"/>
    <p:sldId id="259" r:id="rId7"/>
    <p:sldId id="260" r:id="rId8"/>
    <p:sldId id="262" r:id="rId9"/>
    <p:sldId id="263"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8405A2-989E-4CDE-9F2F-6DF522E4649C}" v="25" dt="2021-01-31T17:44:43.107"/>
    <p1510:client id="{8EF8E903-CA4D-FC05-BFA7-D647F38DA716}" v="67" dt="2021-02-01T10:46:44.3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109" d="100"/>
          <a:sy n="109" d="100"/>
        </p:scale>
        <p:origin x="108" y="24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ictoria Reyes" userId="S::victoria.reyes@northleazeschool.co.uk::6260426c-c89f-4740-95f7-61a8fc2dbf33" providerId="AD" clId="Web-{8EF8E903-CA4D-FC05-BFA7-D647F38DA716}"/>
    <pc:docChg chg="delSld modSld">
      <pc:chgData name="Victoria Reyes" userId="S::victoria.reyes@northleazeschool.co.uk::6260426c-c89f-4740-95f7-61a8fc2dbf33" providerId="AD" clId="Web-{8EF8E903-CA4D-FC05-BFA7-D647F38DA716}" dt="2021-02-01T10:46:44.309" v="35" actId="20577"/>
      <pc:docMkLst>
        <pc:docMk/>
      </pc:docMkLst>
      <pc:sldChg chg="del">
        <pc:chgData name="Victoria Reyes" userId="S::victoria.reyes@northleazeschool.co.uk::6260426c-c89f-4740-95f7-61a8fc2dbf33" providerId="AD" clId="Web-{8EF8E903-CA4D-FC05-BFA7-D647F38DA716}" dt="2021-02-01T10:46:03.042" v="8"/>
        <pc:sldMkLst>
          <pc:docMk/>
          <pc:sldMk cId="3157317207" sldId="258"/>
        </pc:sldMkLst>
      </pc:sldChg>
      <pc:sldChg chg="modSp">
        <pc:chgData name="Victoria Reyes" userId="S::victoria.reyes@northleazeschool.co.uk::6260426c-c89f-4740-95f7-61a8fc2dbf33" providerId="AD" clId="Web-{8EF8E903-CA4D-FC05-BFA7-D647F38DA716}" dt="2021-02-01T10:45:56.620" v="7" actId="14100"/>
        <pc:sldMkLst>
          <pc:docMk/>
          <pc:sldMk cId="1941227590" sldId="259"/>
        </pc:sldMkLst>
        <pc:spChg chg="mod">
          <ac:chgData name="Victoria Reyes" userId="S::victoria.reyes@northleazeschool.co.uk::6260426c-c89f-4740-95f7-61a8fc2dbf33" providerId="AD" clId="Web-{8EF8E903-CA4D-FC05-BFA7-D647F38DA716}" dt="2021-02-01T10:45:56.620" v="7" actId="14100"/>
          <ac:spMkLst>
            <pc:docMk/>
            <pc:sldMk cId="1941227590" sldId="259"/>
            <ac:spMk id="3" creationId="{00000000-0000-0000-0000-000000000000}"/>
          </ac:spMkLst>
        </pc:spChg>
      </pc:sldChg>
      <pc:sldChg chg="modSp">
        <pc:chgData name="Victoria Reyes" userId="S::victoria.reyes@northleazeschool.co.uk::6260426c-c89f-4740-95f7-61a8fc2dbf33" providerId="AD" clId="Web-{8EF8E903-CA4D-FC05-BFA7-D647F38DA716}" dt="2021-02-01T10:46:44.309" v="35" actId="20577"/>
        <pc:sldMkLst>
          <pc:docMk/>
          <pc:sldMk cId="1834112326" sldId="265"/>
        </pc:sldMkLst>
        <pc:spChg chg="mod">
          <ac:chgData name="Victoria Reyes" userId="S::victoria.reyes@northleazeschool.co.uk::6260426c-c89f-4740-95f7-61a8fc2dbf33" providerId="AD" clId="Web-{8EF8E903-CA4D-FC05-BFA7-D647F38DA716}" dt="2021-02-01T10:46:44.309" v="35" actId="20577"/>
          <ac:spMkLst>
            <pc:docMk/>
            <pc:sldMk cId="1834112326" sldId="265"/>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871EE0E0-2D63-4B21-9F72-0CACFB21D6DD}" type="slidenum">
              <a:rPr lang="en-GB" smtClean="0"/>
              <a:t>‹#›</a:t>
            </a:fld>
            <a:endParaRPr lang="en-GB"/>
          </a:p>
        </p:txBody>
      </p:sp>
    </p:spTree>
    <p:extLst>
      <p:ext uri="{BB962C8B-B14F-4D97-AF65-F5344CB8AC3E}">
        <p14:creationId xmlns:p14="http://schemas.microsoft.com/office/powerpoint/2010/main" val="13951073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23153865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2454754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623634-AAE6-45A0-A7FC-FE6F85FD738F}"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9998959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623634-AAE6-45A0-A7FC-FE6F85FD738F}"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941010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623634-AAE6-45A0-A7FC-FE6F85FD738F}"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0825643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623634-AAE6-45A0-A7FC-FE6F85FD738F}"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933427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623634-AAE6-45A0-A7FC-FE6F85FD738F}"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024341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623634-AAE6-45A0-A7FC-FE6F85FD738F}"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487875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7623634-AAE6-45A0-A7FC-FE6F85FD738F}"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590992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1062727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2540101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3027829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623634-AAE6-45A0-A7FC-FE6F85FD738F}"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19351578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7623634-AAE6-45A0-A7FC-FE6F85FD738F}"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290942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32630150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623634-AAE6-45A0-A7FC-FE6F85FD738F}"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71EE0E0-2D63-4B21-9F72-0CACFB21D6DD}" type="slidenum">
              <a:rPr lang="en-GB" smtClean="0"/>
              <a:t>‹#›</a:t>
            </a:fld>
            <a:endParaRPr lang="en-GB"/>
          </a:p>
        </p:txBody>
      </p:sp>
    </p:spTree>
    <p:extLst>
      <p:ext uri="{BB962C8B-B14F-4D97-AF65-F5344CB8AC3E}">
        <p14:creationId xmlns:p14="http://schemas.microsoft.com/office/powerpoint/2010/main" val="2098691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97623634-AAE6-45A0-A7FC-FE6F85FD738F}" type="datetimeFigureOut">
              <a:rPr lang="en-GB" smtClean="0"/>
              <a:t>02/02/2021</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871EE0E0-2D63-4B21-9F72-0CACFB21D6DD}" type="slidenum">
              <a:rPr lang="en-GB" smtClean="0"/>
              <a:t>‹#›</a:t>
            </a:fld>
            <a:endParaRPr lang="en-GB"/>
          </a:p>
        </p:txBody>
      </p:sp>
    </p:spTree>
    <p:extLst>
      <p:ext uri="{BB962C8B-B14F-4D97-AF65-F5344CB8AC3E}">
        <p14:creationId xmlns:p14="http://schemas.microsoft.com/office/powerpoint/2010/main" val="390965138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northleaze.n-somerset.sch.uk/curriculum-2/" TargetMode="Externa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hyperlink" Target="https://www.northleaze.n-somerset.sch.uk/remote-education/"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97967" y="1658337"/>
            <a:ext cx="8148436" cy="2677648"/>
          </a:xfrm>
        </p:spPr>
        <p:txBody>
          <a:bodyPr/>
          <a:lstStyle/>
          <a:p>
            <a:pPr algn="ctr"/>
            <a:r>
              <a:rPr lang="en-US" dirty="0">
                <a:solidFill>
                  <a:srgbClr val="FFC000"/>
                </a:solidFill>
              </a:rPr>
              <a:t>Remote Education </a:t>
            </a:r>
            <a:br>
              <a:rPr lang="en-US" dirty="0">
                <a:solidFill>
                  <a:srgbClr val="FFC000"/>
                </a:solidFill>
              </a:rPr>
            </a:br>
            <a:r>
              <a:rPr lang="en-US" dirty="0">
                <a:solidFill>
                  <a:srgbClr val="FFC000"/>
                </a:solidFill>
              </a:rPr>
              <a:t>at Northleaze </a:t>
            </a:r>
            <a:endParaRPr lang="en-GB" dirty="0">
              <a:solidFill>
                <a:srgbClr val="FFC000"/>
              </a:solidFill>
            </a:endParaRPr>
          </a:p>
        </p:txBody>
      </p:sp>
    </p:spTree>
    <p:extLst>
      <p:ext uri="{BB962C8B-B14F-4D97-AF65-F5344CB8AC3E}">
        <p14:creationId xmlns:p14="http://schemas.microsoft.com/office/powerpoint/2010/main" val="9029664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1130830"/>
            <a:ext cx="8761413" cy="769407"/>
          </a:xfrm>
        </p:spPr>
        <p:txBody>
          <a:bodyPr/>
          <a:lstStyle/>
          <a:p>
            <a:r>
              <a:rPr lang="en-GB" sz="2400" dirty="0"/>
              <a:t>Will my child be taught broadly the same curriculum as they would if they were in school?</a:t>
            </a:r>
            <a:r>
              <a:rPr lang="en-GB" sz="1600" b="1" dirty="0"/>
              <a:t/>
            </a:r>
            <a:br>
              <a:rPr lang="en-GB" sz="1600" b="1" dirty="0"/>
            </a:br>
            <a:endParaRPr lang="en-GB" sz="1100" b="1" dirty="0"/>
          </a:p>
        </p:txBody>
      </p:sp>
      <p:sp>
        <p:nvSpPr>
          <p:cNvPr id="3" name="Content Placeholder 2"/>
          <p:cNvSpPr>
            <a:spLocks noGrp="1"/>
          </p:cNvSpPr>
          <p:nvPr>
            <p:ph sz="half" idx="1"/>
          </p:nvPr>
        </p:nvSpPr>
        <p:spPr>
          <a:xfrm>
            <a:off x="193971" y="2507120"/>
            <a:ext cx="7268463" cy="3963422"/>
          </a:xfrm>
        </p:spPr>
        <p:txBody>
          <a:bodyPr>
            <a:normAutofit lnSpcReduction="10000"/>
          </a:bodyPr>
          <a:lstStyle/>
          <a:p>
            <a:r>
              <a:rPr lang="en-US" dirty="0"/>
              <a:t>Yes. The curriculum at home will be very similar to the one that would have been taught at school had we not entered this lockdown period. </a:t>
            </a:r>
          </a:p>
          <a:p>
            <a:r>
              <a:rPr lang="en-US" dirty="0"/>
              <a:t>The pupils who are learning at home and those who are accessing the ‘Critical Worker’ provision in school will be taught the same curriculum. </a:t>
            </a:r>
            <a:endParaRPr lang="en-US" dirty="0" smtClean="0"/>
          </a:p>
          <a:p>
            <a:r>
              <a:rPr lang="en-US" dirty="0" smtClean="0"/>
              <a:t>Teaching assistants and learning support assistants will support children learning onsite, with class teachers working mainly from home.  Children physically at school will access all ‘live’ teaching sessions led by the class teacher using MS Teams. </a:t>
            </a:r>
            <a:endParaRPr lang="en-US" dirty="0" smtClean="0"/>
          </a:p>
          <a:p>
            <a:r>
              <a:rPr lang="en-US" dirty="0" smtClean="0"/>
              <a:t>Information about the curriculum for remote education, along with example timetables and guidance for parents, can be found on the </a:t>
            </a:r>
            <a:r>
              <a:rPr lang="en-US" dirty="0" smtClean="0">
                <a:hlinkClick r:id="rId2"/>
              </a:rPr>
              <a:t>curriculum page </a:t>
            </a:r>
            <a:r>
              <a:rPr lang="en-US" dirty="0" smtClean="0"/>
              <a:t>of our website. </a:t>
            </a:r>
            <a:endParaRPr lang="en-US" dirty="0"/>
          </a:p>
          <a:p>
            <a:endParaRPr lang="en-GB" dirty="0"/>
          </a:p>
        </p:txBody>
      </p:sp>
      <p:pic>
        <p:nvPicPr>
          <p:cNvPr id="4" name="Picture 3"/>
          <p:cNvPicPr>
            <a:picLocks noChangeAspect="1"/>
          </p:cNvPicPr>
          <p:nvPr/>
        </p:nvPicPr>
        <p:blipFill>
          <a:blip r:embed="rId3"/>
          <a:stretch>
            <a:fillRect/>
          </a:stretch>
        </p:blipFill>
        <p:spPr>
          <a:xfrm>
            <a:off x="7652888" y="2989765"/>
            <a:ext cx="4325480" cy="2431252"/>
          </a:xfrm>
          <a:prstGeom prst="rect">
            <a:avLst/>
          </a:prstGeom>
        </p:spPr>
      </p:pic>
    </p:spTree>
    <p:extLst>
      <p:ext uri="{BB962C8B-B14F-4D97-AF65-F5344CB8AC3E}">
        <p14:creationId xmlns:p14="http://schemas.microsoft.com/office/powerpoint/2010/main" val="408336353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1130830"/>
            <a:ext cx="8761413" cy="769407"/>
          </a:xfrm>
        </p:spPr>
        <p:txBody>
          <a:bodyPr/>
          <a:lstStyle/>
          <a:p>
            <a:r>
              <a:rPr lang="en-GB" sz="2400" dirty="0"/>
              <a:t>How long can I expect work set by the school to take my child each day?</a:t>
            </a:r>
            <a:r>
              <a:rPr lang="en-GB" sz="2800" b="1" dirty="0"/>
              <a:t/>
            </a:r>
            <a:br>
              <a:rPr lang="en-GB" sz="2800" b="1" dirty="0"/>
            </a:br>
            <a:r>
              <a:rPr lang="en-GB" sz="1200" b="1" dirty="0"/>
              <a:t/>
            </a:r>
            <a:br>
              <a:rPr lang="en-GB" sz="1200" b="1" dirty="0"/>
            </a:br>
            <a:endParaRPr lang="en-GB" sz="1000" b="1" dirty="0"/>
          </a:p>
        </p:txBody>
      </p:sp>
      <p:sp>
        <p:nvSpPr>
          <p:cNvPr id="3" name="Content Placeholder 2"/>
          <p:cNvSpPr>
            <a:spLocks noGrp="1"/>
          </p:cNvSpPr>
          <p:nvPr>
            <p:ph sz="half" idx="1"/>
          </p:nvPr>
        </p:nvSpPr>
        <p:spPr>
          <a:xfrm>
            <a:off x="389717" y="2511221"/>
            <a:ext cx="5593571" cy="4032192"/>
          </a:xfrm>
        </p:spPr>
        <p:txBody>
          <a:bodyPr vert="horz" lIns="91440" tIns="45720" rIns="91440" bIns="45720" rtlCol="0" anchor="t">
            <a:noAutofit/>
          </a:bodyPr>
          <a:lstStyle/>
          <a:p>
            <a:pPr>
              <a:lnSpc>
                <a:spcPct val="110000"/>
              </a:lnSpc>
            </a:pPr>
            <a:r>
              <a:rPr lang="en-US" dirty="0"/>
              <a:t>Pupils in KS1 will have access to at least three hours of learning each day, with KS2 having access to four. </a:t>
            </a:r>
          </a:p>
          <a:p>
            <a:pPr>
              <a:lnSpc>
                <a:spcPct val="110000"/>
              </a:lnSpc>
            </a:pPr>
            <a:r>
              <a:rPr lang="en-US" dirty="0"/>
              <a:t>‘Live’ teaching sessions will vary in length (depending on the curriculum area and the year group) from 15 minutes to half an hour. </a:t>
            </a:r>
          </a:p>
          <a:p>
            <a:pPr>
              <a:lnSpc>
                <a:spcPct val="110000"/>
              </a:lnSpc>
            </a:pPr>
            <a:r>
              <a:rPr lang="en-US" dirty="0"/>
              <a:t>English lessons will mainly use the DfE approved ‘Oak Academy’ teaching videos.</a:t>
            </a:r>
          </a:p>
          <a:p>
            <a:pPr>
              <a:lnSpc>
                <a:spcPct val="110000"/>
              </a:lnSpc>
            </a:pPr>
            <a:r>
              <a:rPr lang="en-US" dirty="0"/>
              <a:t>Maths lessons will use the resources,  worksheets and pre-recorded videos from ‘White Rose’.</a:t>
            </a:r>
            <a:endParaRPr lang="en-GB" dirty="0"/>
          </a:p>
        </p:txBody>
      </p:sp>
      <p:sp>
        <p:nvSpPr>
          <p:cNvPr id="4" name="Content Placeholder 3"/>
          <p:cNvSpPr>
            <a:spLocks noGrp="1"/>
          </p:cNvSpPr>
          <p:nvPr>
            <p:ph sz="half" idx="2"/>
          </p:nvPr>
        </p:nvSpPr>
        <p:spPr>
          <a:xfrm>
            <a:off x="6208714" y="2511221"/>
            <a:ext cx="5251449" cy="3965080"/>
          </a:xfrm>
        </p:spPr>
        <p:txBody>
          <a:bodyPr>
            <a:normAutofit fontScale="55000" lnSpcReduction="20000"/>
          </a:bodyPr>
          <a:lstStyle/>
          <a:p>
            <a:r>
              <a:rPr lang="en-US" sz="2900" b="1" dirty="0"/>
              <a:t>Live daily sessions for Early Years pupils </a:t>
            </a:r>
          </a:p>
          <a:p>
            <a:pPr lvl="1">
              <a:buFont typeface="Wingdings" panose="05000000000000000000" pitchFamily="2" charset="2"/>
              <a:buChar char="q"/>
            </a:pPr>
            <a:r>
              <a:rPr lang="en-US" sz="2500" dirty="0"/>
              <a:t>Registration</a:t>
            </a:r>
          </a:p>
          <a:p>
            <a:pPr lvl="1">
              <a:buFont typeface="Wingdings" panose="05000000000000000000" pitchFamily="2" charset="2"/>
              <a:buChar char="q"/>
            </a:pPr>
            <a:r>
              <a:rPr lang="en-US" sz="2500" dirty="0"/>
              <a:t>Phonics (both ‘live’ and pre-recorded)</a:t>
            </a:r>
          </a:p>
          <a:p>
            <a:pPr lvl="1">
              <a:buFont typeface="Wingdings" panose="05000000000000000000" pitchFamily="2" charset="2"/>
              <a:buChar char="q"/>
            </a:pPr>
            <a:r>
              <a:rPr lang="en-US" sz="2500" dirty="0" err="1"/>
              <a:t>Maths</a:t>
            </a:r>
            <a:r>
              <a:rPr lang="en-US" sz="2500" dirty="0"/>
              <a:t> starter or input </a:t>
            </a:r>
          </a:p>
          <a:p>
            <a:pPr lvl="1">
              <a:buFont typeface="Wingdings" panose="05000000000000000000" pitchFamily="2" charset="2"/>
              <a:buChar char="q"/>
            </a:pPr>
            <a:r>
              <a:rPr lang="en-US" sz="2500" dirty="0"/>
              <a:t>1:1 or small group reading </a:t>
            </a:r>
          </a:p>
          <a:p>
            <a:pPr lvl="1">
              <a:buFont typeface="Wingdings" panose="05000000000000000000" pitchFamily="2" charset="2"/>
              <a:buChar char="q"/>
            </a:pPr>
            <a:r>
              <a:rPr lang="en-US" sz="2500" dirty="0"/>
              <a:t>Storytime </a:t>
            </a:r>
          </a:p>
          <a:p>
            <a:endParaRPr lang="en-US" sz="2900" b="1" dirty="0"/>
          </a:p>
          <a:p>
            <a:r>
              <a:rPr lang="en-US" sz="2900" b="1" dirty="0"/>
              <a:t>Live daily sessions Years 1-6 </a:t>
            </a:r>
          </a:p>
          <a:p>
            <a:pPr lvl="1">
              <a:buFont typeface="Wingdings" panose="05000000000000000000" pitchFamily="2" charset="2"/>
              <a:buChar char="q"/>
            </a:pPr>
            <a:r>
              <a:rPr lang="en-US" sz="2500" dirty="0"/>
              <a:t>Registration </a:t>
            </a:r>
          </a:p>
          <a:p>
            <a:pPr lvl="1">
              <a:buFont typeface="Wingdings" panose="05000000000000000000" pitchFamily="2" charset="2"/>
              <a:buChar char="q"/>
            </a:pPr>
            <a:r>
              <a:rPr lang="en-US" sz="2500" dirty="0" err="1"/>
              <a:t>Maths</a:t>
            </a:r>
            <a:r>
              <a:rPr lang="en-US" sz="2500" dirty="0"/>
              <a:t> starter and explanation of activity</a:t>
            </a:r>
          </a:p>
          <a:p>
            <a:pPr lvl="1">
              <a:buFont typeface="Wingdings" panose="05000000000000000000" pitchFamily="2" charset="2"/>
              <a:buChar char="q"/>
            </a:pPr>
            <a:r>
              <a:rPr lang="en-US" sz="2500" dirty="0"/>
              <a:t>English starter and explanation of activity </a:t>
            </a:r>
          </a:p>
          <a:p>
            <a:pPr lvl="1">
              <a:buFont typeface="Wingdings" panose="05000000000000000000" pitchFamily="2" charset="2"/>
              <a:buChar char="q"/>
            </a:pPr>
            <a:r>
              <a:rPr lang="en-US" sz="2500" dirty="0"/>
              <a:t>Wider curriculum subjects e.g. art, science, history</a:t>
            </a:r>
          </a:p>
          <a:p>
            <a:pPr lvl="1">
              <a:buFont typeface="Wingdings" panose="05000000000000000000" pitchFamily="2" charset="2"/>
              <a:buChar char="q"/>
            </a:pPr>
            <a:r>
              <a:rPr lang="en-US" sz="2500" dirty="0"/>
              <a:t>Storytime </a:t>
            </a:r>
          </a:p>
          <a:p>
            <a:endParaRPr lang="en-US" dirty="0"/>
          </a:p>
        </p:txBody>
      </p:sp>
    </p:spTree>
    <p:extLst>
      <p:ext uri="{BB962C8B-B14F-4D97-AF65-F5344CB8AC3E}">
        <p14:creationId xmlns:p14="http://schemas.microsoft.com/office/powerpoint/2010/main" val="194122759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1000"/>
                                        <p:tgtEl>
                                          <p:spTgt spid="4">
                                            <p:txEl>
                                              <p:pRg st="0" end="0"/>
                                            </p:txEl>
                                          </p:spTgt>
                                        </p:tgtEl>
                                      </p:cBhvr>
                                    </p:animEffect>
                                    <p:anim calcmode="lin" valueType="num">
                                      <p:cBhvr>
                                        <p:cTn id="2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1000"/>
                                        <p:tgtEl>
                                          <p:spTgt spid="4">
                                            <p:txEl>
                                              <p:pRg st="1" end="1"/>
                                            </p:txEl>
                                          </p:spTgt>
                                        </p:tgtEl>
                                      </p:cBhvr>
                                    </p:animEffect>
                                    <p:anim calcmode="lin" valueType="num">
                                      <p:cBhvr>
                                        <p:cTn id="3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1" end="1"/>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1000"/>
                                        <p:tgtEl>
                                          <p:spTgt spid="4">
                                            <p:txEl>
                                              <p:pRg st="2" end="2"/>
                                            </p:txEl>
                                          </p:spTgt>
                                        </p:tgtEl>
                                      </p:cBhvr>
                                    </p:animEffect>
                                    <p:anim calcmode="lin" valueType="num">
                                      <p:cBhvr>
                                        <p:cTn id="38"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2" end="2"/>
                                            </p:txEl>
                                          </p:spTgt>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1000"/>
                                        <p:tgtEl>
                                          <p:spTgt spid="4">
                                            <p:txEl>
                                              <p:pRg st="3" end="3"/>
                                            </p:txEl>
                                          </p:spTgt>
                                        </p:tgtEl>
                                      </p:cBhvr>
                                    </p:animEffect>
                                    <p:anim calcmode="lin" valueType="num">
                                      <p:cBhvr>
                                        <p:cTn id="43"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3" end="3"/>
                                            </p:txEl>
                                          </p:spTgt>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fade">
                                      <p:cBhvr>
                                        <p:cTn id="47" dur="1000"/>
                                        <p:tgtEl>
                                          <p:spTgt spid="4">
                                            <p:txEl>
                                              <p:pRg st="4" end="4"/>
                                            </p:txEl>
                                          </p:spTgt>
                                        </p:tgtEl>
                                      </p:cBhvr>
                                    </p:animEffect>
                                    <p:anim calcmode="lin" valueType="num">
                                      <p:cBhvr>
                                        <p:cTn id="48"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4" end="4"/>
                                            </p:txEl>
                                          </p:spTgt>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
                                            <p:txEl>
                                              <p:pRg st="5" end="5"/>
                                            </p:txEl>
                                          </p:spTgt>
                                        </p:tgtEl>
                                        <p:attrNameLst>
                                          <p:attrName>style.visibility</p:attrName>
                                        </p:attrNameLst>
                                      </p:cBhvr>
                                      <p:to>
                                        <p:strVal val="visible"/>
                                      </p:to>
                                    </p:set>
                                    <p:animEffect transition="in" filter="fade">
                                      <p:cBhvr>
                                        <p:cTn id="52" dur="1000"/>
                                        <p:tgtEl>
                                          <p:spTgt spid="4">
                                            <p:txEl>
                                              <p:pRg st="5" end="5"/>
                                            </p:txEl>
                                          </p:spTgt>
                                        </p:tgtEl>
                                      </p:cBhvr>
                                    </p:animEffect>
                                    <p:anim calcmode="lin" valueType="num">
                                      <p:cBhvr>
                                        <p:cTn id="5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4">
                                            <p:txEl>
                                              <p:pRg st="7" end="7"/>
                                            </p:txEl>
                                          </p:spTgt>
                                        </p:tgtEl>
                                        <p:attrNameLst>
                                          <p:attrName>style.visibility</p:attrName>
                                        </p:attrNameLst>
                                      </p:cBhvr>
                                      <p:to>
                                        <p:strVal val="visible"/>
                                      </p:to>
                                    </p:set>
                                    <p:animEffect transition="in" filter="fade">
                                      <p:cBhvr>
                                        <p:cTn id="59" dur="1000"/>
                                        <p:tgtEl>
                                          <p:spTgt spid="4">
                                            <p:txEl>
                                              <p:pRg st="7" end="7"/>
                                            </p:txEl>
                                          </p:spTgt>
                                        </p:tgtEl>
                                      </p:cBhvr>
                                    </p:animEffect>
                                    <p:anim calcmode="lin" valueType="num">
                                      <p:cBhvr>
                                        <p:cTn id="60"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61" dur="1000" fill="hold"/>
                                        <p:tgtEl>
                                          <p:spTgt spid="4">
                                            <p:txEl>
                                              <p:pRg st="7" end="7"/>
                                            </p:txEl>
                                          </p:spTgt>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
                                            <p:txEl>
                                              <p:pRg st="8" end="8"/>
                                            </p:txEl>
                                          </p:spTgt>
                                        </p:tgtEl>
                                        <p:attrNameLst>
                                          <p:attrName>style.visibility</p:attrName>
                                        </p:attrNameLst>
                                      </p:cBhvr>
                                      <p:to>
                                        <p:strVal val="visible"/>
                                      </p:to>
                                    </p:set>
                                    <p:animEffect transition="in" filter="fade">
                                      <p:cBhvr>
                                        <p:cTn id="64" dur="1000"/>
                                        <p:tgtEl>
                                          <p:spTgt spid="4">
                                            <p:txEl>
                                              <p:pRg st="8" end="8"/>
                                            </p:txEl>
                                          </p:spTgt>
                                        </p:tgtEl>
                                      </p:cBhvr>
                                    </p:animEffect>
                                    <p:anim calcmode="lin" valueType="num">
                                      <p:cBhvr>
                                        <p:cTn id="65"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6" dur="1000" fill="hold"/>
                                        <p:tgtEl>
                                          <p:spTgt spid="4">
                                            <p:txEl>
                                              <p:pRg st="8" end="8"/>
                                            </p:txEl>
                                          </p:spTgt>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4">
                                            <p:txEl>
                                              <p:pRg st="9" end="9"/>
                                            </p:txEl>
                                          </p:spTgt>
                                        </p:tgtEl>
                                        <p:attrNameLst>
                                          <p:attrName>style.visibility</p:attrName>
                                        </p:attrNameLst>
                                      </p:cBhvr>
                                      <p:to>
                                        <p:strVal val="visible"/>
                                      </p:to>
                                    </p:set>
                                    <p:animEffect transition="in" filter="fade">
                                      <p:cBhvr>
                                        <p:cTn id="69" dur="1000"/>
                                        <p:tgtEl>
                                          <p:spTgt spid="4">
                                            <p:txEl>
                                              <p:pRg st="9" end="9"/>
                                            </p:txEl>
                                          </p:spTgt>
                                        </p:tgtEl>
                                      </p:cBhvr>
                                    </p:animEffect>
                                    <p:anim calcmode="lin" valueType="num">
                                      <p:cBhvr>
                                        <p:cTn id="70"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71" dur="1000" fill="hold"/>
                                        <p:tgtEl>
                                          <p:spTgt spid="4">
                                            <p:txEl>
                                              <p:pRg st="9" end="9"/>
                                            </p:txEl>
                                          </p:spTgt>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4">
                                            <p:txEl>
                                              <p:pRg st="10" end="10"/>
                                            </p:txEl>
                                          </p:spTgt>
                                        </p:tgtEl>
                                        <p:attrNameLst>
                                          <p:attrName>style.visibility</p:attrName>
                                        </p:attrNameLst>
                                      </p:cBhvr>
                                      <p:to>
                                        <p:strVal val="visible"/>
                                      </p:to>
                                    </p:set>
                                    <p:animEffect transition="in" filter="fade">
                                      <p:cBhvr>
                                        <p:cTn id="74" dur="1000"/>
                                        <p:tgtEl>
                                          <p:spTgt spid="4">
                                            <p:txEl>
                                              <p:pRg st="10" end="10"/>
                                            </p:txEl>
                                          </p:spTgt>
                                        </p:tgtEl>
                                      </p:cBhvr>
                                    </p:animEffect>
                                    <p:anim calcmode="lin" valueType="num">
                                      <p:cBhvr>
                                        <p:cTn id="75"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10" end="10"/>
                                            </p:txEl>
                                          </p:spTgt>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4">
                                            <p:txEl>
                                              <p:pRg st="11" end="11"/>
                                            </p:txEl>
                                          </p:spTgt>
                                        </p:tgtEl>
                                        <p:attrNameLst>
                                          <p:attrName>style.visibility</p:attrName>
                                        </p:attrNameLst>
                                      </p:cBhvr>
                                      <p:to>
                                        <p:strVal val="visible"/>
                                      </p:to>
                                    </p:set>
                                    <p:animEffect transition="in" filter="fade">
                                      <p:cBhvr>
                                        <p:cTn id="79" dur="1000"/>
                                        <p:tgtEl>
                                          <p:spTgt spid="4">
                                            <p:txEl>
                                              <p:pRg st="11" end="11"/>
                                            </p:txEl>
                                          </p:spTgt>
                                        </p:tgtEl>
                                      </p:cBhvr>
                                    </p:animEffect>
                                    <p:anim calcmode="lin" valueType="num">
                                      <p:cBhvr>
                                        <p:cTn id="80"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81" dur="1000" fill="hold"/>
                                        <p:tgtEl>
                                          <p:spTgt spid="4">
                                            <p:txEl>
                                              <p:pRg st="11" end="11"/>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
                                            <p:txEl>
                                              <p:pRg st="12" end="12"/>
                                            </p:txEl>
                                          </p:spTgt>
                                        </p:tgtEl>
                                        <p:attrNameLst>
                                          <p:attrName>style.visibility</p:attrName>
                                        </p:attrNameLst>
                                      </p:cBhvr>
                                      <p:to>
                                        <p:strVal val="visible"/>
                                      </p:to>
                                    </p:set>
                                    <p:animEffect transition="in" filter="fade">
                                      <p:cBhvr>
                                        <p:cTn id="84" dur="1000"/>
                                        <p:tgtEl>
                                          <p:spTgt spid="4">
                                            <p:txEl>
                                              <p:pRg st="12" end="12"/>
                                            </p:txEl>
                                          </p:spTgt>
                                        </p:tgtEl>
                                      </p:cBhvr>
                                    </p:animEffect>
                                    <p:anim calcmode="lin" valueType="num">
                                      <p:cBhvr>
                                        <p:cTn id="85"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86"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DD029FC-684F-483A-A8BD-1F092BFFB78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1" name="Rectangle 10">
              <a:extLst>
                <a:ext uri="{FF2B5EF4-FFF2-40B4-BE49-F238E27FC236}">
                  <a16:creationId xmlns:a16="http://schemas.microsoft.com/office/drawing/2014/main" id="{EF3C96DD-C9B2-4B53-AEC5-8CB276D3C71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a:extLst>
                <a:ext uri="{FF2B5EF4-FFF2-40B4-BE49-F238E27FC236}">
                  <a16:creationId xmlns:a16="http://schemas.microsoft.com/office/drawing/2014/main" id="{662F19CA-71D7-45F5-9123-CA712C5281F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a:extLst>
                <a:ext uri="{FF2B5EF4-FFF2-40B4-BE49-F238E27FC236}">
                  <a16:creationId xmlns:a16="http://schemas.microsoft.com/office/drawing/2014/main" id="{3886C2A0-05BA-4243-B351-00C64563A21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a:extLst>
                <a:ext uri="{FF2B5EF4-FFF2-40B4-BE49-F238E27FC236}">
                  <a16:creationId xmlns:a16="http://schemas.microsoft.com/office/drawing/2014/main" id="{CC87CEB4-8F81-455D-A076-159940550D7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a:extLst>
                <a:ext uri="{FF2B5EF4-FFF2-40B4-BE49-F238E27FC236}">
                  <a16:creationId xmlns:a16="http://schemas.microsoft.com/office/drawing/2014/main" id="{BC9FC7F0-1AE4-4459-B8F2-219D7598B9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a:extLst>
                <a:ext uri="{FF2B5EF4-FFF2-40B4-BE49-F238E27FC236}">
                  <a16:creationId xmlns:a16="http://schemas.microsoft.com/office/drawing/2014/main" id="{DD48B9DA-44B2-4334-96CF-D089EFEC9AD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a:extLst>
                <a:ext uri="{FF2B5EF4-FFF2-40B4-BE49-F238E27FC236}">
                  <a16:creationId xmlns:a16="http://schemas.microsoft.com/office/drawing/2014/main" id="{79089964-B99F-487E-840E-FD3D7E88CC0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a:extLst>
                <a:ext uri="{FF2B5EF4-FFF2-40B4-BE49-F238E27FC236}">
                  <a16:creationId xmlns:a16="http://schemas.microsoft.com/office/drawing/2014/main" id="{EC4611E9-9EAD-44EF-967C-9F3F3066D09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a:extLst>
                <a:ext uri="{FF2B5EF4-FFF2-40B4-BE49-F238E27FC236}">
                  <a16:creationId xmlns:a16="http://schemas.microsoft.com/office/drawing/2014/main" id="{5916A076-E219-44E3-8EB5-1C04EFCD17D6}"/>
                </a:ext>
                <a:ext uri="{C183D7F6-B498-43B3-948B-1728B52AA6E4}">
                  <adec:decorative xmlns=""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1" name="Rectangle 20">
            <a:extLst>
              <a:ext uri="{FF2B5EF4-FFF2-40B4-BE49-F238E27FC236}">
                <a16:creationId xmlns:a16="http://schemas.microsoft.com/office/drawing/2014/main" id="{D764F0A0-D07C-4159-9427-D25058257D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68388" y="1055228"/>
            <a:ext cx="8761413" cy="706964"/>
          </a:xfrm>
        </p:spPr>
        <p:txBody>
          <a:bodyPr vert="horz" lIns="91440" tIns="45720" rIns="91440" bIns="45720" rtlCol="0" anchor="ctr">
            <a:normAutofit fontScale="90000"/>
          </a:bodyPr>
          <a:lstStyle/>
          <a:p>
            <a:pPr>
              <a:lnSpc>
                <a:spcPct val="90000"/>
              </a:lnSpc>
            </a:pPr>
            <a:r>
              <a:rPr lang="en-US" sz="2400" dirty="0"/>
              <a:t>How will my child access any online remote education you are providing?</a:t>
            </a:r>
            <a:br>
              <a:rPr lang="en-US" sz="2400" dirty="0"/>
            </a:br>
            <a:r>
              <a:rPr lang="en-US" sz="2400" dirty="0"/>
              <a:t/>
            </a:r>
            <a:br>
              <a:rPr lang="en-US" sz="2400" dirty="0"/>
            </a:br>
            <a:r>
              <a:rPr lang="en-US" sz="900" dirty="0"/>
              <a:t/>
            </a:r>
            <a:br>
              <a:rPr lang="en-US" sz="900" dirty="0"/>
            </a:br>
            <a:endParaRPr lang="en-US" sz="900" dirty="0"/>
          </a:p>
        </p:txBody>
      </p:sp>
      <p:pic>
        <p:nvPicPr>
          <p:cNvPr id="5" name="Picture 4">
            <a:extLst>
              <a:ext uri="{FF2B5EF4-FFF2-40B4-BE49-F238E27FC236}">
                <a16:creationId xmlns:a16="http://schemas.microsoft.com/office/drawing/2014/main" id="{217E59E6-F21A-499F-8487-46A39198C650}"/>
              </a:ext>
            </a:extLst>
          </p:cNvPr>
          <p:cNvPicPr>
            <a:picLocks noChangeAspect="1"/>
          </p:cNvPicPr>
          <p:nvPr/>
        </p:nvPicPr>
        <p:blipFill>
          <a:blip r:embed="rId3"/>
          <a:stretch>
            <a:fillRect/>
          </a:stretch>
        </p:blipFill>
        <p:spPr>
          <a:xfrm>
            <a:off x="647724" y="3515505"/>
            <a:ext cx="4345024" cy="1684568"/>
          </a:xfrm>
          <a:prstGeom prst="roundRect">
            <a:avLst>
              <a:gd name="adj" fmla="val 1858"/>
            </a:avLst>
          </a:prstGeom>
          <a:effectLst>
            <a:outerShdw blurRad="50800" dist="50800" dir="5400000" algn="tl" rotWithShape="0">
              <a:srgbClr val="000000">
                <a:alpha val="43000"/>
              </a:srgbClr>
            </a:outerShdw>
          </a:effectLst>
        </p:spPr>
      </p:pic>
      <p:sp>
        <p:nvSpPr>
          <p:cNvPr id="3" name="Content Placeholder 2"/>
          <p:cNvSpPr>
            <a:spLocks noGrp="1"/>
          </p:cNvSpPr>
          <p:nvPr>
            <p:ph sz="half" idx="1"/>
          </p:nvPr>
        </p:nvSpPr>
        <p:spPr>
          <a:xfrm>
            <a:off x="5615709" y="2603500"/>
            <a:ext cx="6116785" cy="3901018"/>
          </a:xfrm>
        </p:spPr>
        <p:txBody>
          <a:bodyPr vert="horz" lIns="91440" tIns="45720" rIns="91440" bIns="45720" rtlCol="0" anchor="ctr">
            <a:normAutofit/>
          </a:bodyPr>
          <a:lstStyle/>
          <a:p>
            <a:r>
              <a:rPr lang="en-US" dirty="0"/>
              <a:t>We use Microsoft Teams as our online learning platform.  The following will be accessed, or carried out, through this platform:</a:t>
            </a:r>
          </a:p>
          <a:p>
            <a:pPr marL="0" indent="0">
              <a:lnSpc>
                <a:spcPct val="90000"/>
              </a:lnSpc>
            </a:pPr>
            <a:endParaRPr lang="en-US" dirty="0"/>
          </a:p>
          <a:p>
            <a:pPr lvl="1">
              <a:lnSpc>
                <a:spcPct val="90000"/>
              </a:lnSpc>
              <a:buFont typeface="Wingdings" panose="05000000000000000000" pitchFamily="2" charset="2"/>
              <a:buChar char="q"/>
            </a:pPr>
            <a:r>
              <a:rPr lang="en-US" sz="1800" dirty="0"/>
              <a:t>‘Live’ lessons</a:t>
            </a:r>
          </a:p>
          <a:p>
            <a:pPr lvl="1">
              <a:lnSpc>
                <a:spcPct val="90000"/>
              </a:lnSpc>
              <a:buFont typeface="Wingdings" panose="05000000000000000000" pitchFamily="2" charset="2"/>
              <a:buChar char="q"/>
            </a:pPr>
            <a:r>
              <a:rPr lang="en-US" sz="1800" dirty="0"/>
              <a:t>Daily timetables</a:t>
            </a:r>
          </a:p>
          <a:p>
            <a:pPr lvl="1">
              <a:lnSpc>
                <a:spcPct val="90000"/>
              </a:lnSpc>
              <a:buFont typeface="Wingdings" panose="05000000000000000000" pitchFamily="2" charset="2"/>
              <a:buChar char="q"/>
            </a:pPr>
            <a:r>
              <a:rPr lang="en-US" sz="1800" dirty="0"/>
              <a:t>Worksheets and resources for lessons </a:t>
            </a:r>
          </a:p>
          <a:p>
            <a:pPr lvl="1">
              <a:lnSpc>
                <a:spcPct val="90000"/>
              </a:lnSpc>
              <a:buFont typeface="Wingdings" panose="05000000000000000000" pitchFamily="2" charset="2"/>
              <a:buChar char="q"/>
            </a:pPr>
            <a:r>
              <a:rPr lang="en-US" sz="1800" dirty="0" smtClean="0"/>
              <a:t>Assignment submission </a:t>
            </a:r>
            <a:endParaRPr lang="en-US" sz="1800" dirty="0"/>
          </a:p>
          <a:p>
            <a:pPr lvl="1">
              <a:lnSpc>
                <a:spcPct val="90000"/>
              </a:lnSpc>
              <a:buFont typeface="Wingdings" panose="05000000000000000000" pitchFamily="2" charset="2"/>
              <a:buChar char="q"/>
            </a:pPr>
            <a:r>
              <a:rPr lang="en-US" sz="1800" dirty="0"/>
              <a:t>Marking and feedback from teachers </a:t>
            </a:r>
          </a:p>
          <a:p>
            <a:pPr lvl="1">
              <a:lnSpc>
                <a:spcPct val="90000"/>
              </a:lnSpc>
              <a:buFont typeface="Wingdings" panose="05000000000000000000" pitchFamily="2" charset="2"/>
              <a:buChar char="q"/>
            </a:pPr>
            <a:r>
              <a:rPr lang="en-US" sz="1800" dirty="0"/>
              <a:t>Communication between pupils, parents and teachers </a:t>
            </a:r>
          </a:p>
        </p:txBody>
      </p:sp>
    </p:spTree>
    <p:extLst>
      <p:ext uri="{BB962C8B-B14F-4D97-AF65-F5344CB8AC3E}">
        <p14:creationId xmlns:p14="http://schemas.microsoft.com/office/powerpoint/2010/main" val="126109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fade">
                                      <p:cBhvr>
                                        <p:cTn id="29" dur="500"/>
                                        <p:tgtEl>
                                          <p:spTgt spid="3">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fade">
                                      <p:cBhvr>
                                        <p:cTn id="34" dur="500"/>
                                        <p:tgtEl>
                                          <p:spTgt spid="3">
                                            <p:txEl>
                                              <p:pRg st="6" end="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Effect transition="in" filter="fade">
                                      <p:cBhvr>
                                        <p:cTn id="3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4" y="1130830"/>
            <a:ext cx="8761413" cy="769407"/>
          </a:xfrm>
        </p:spPr>
        <p:txBody>
          <a:bodyPr/>
          <a:lstStyle/>
          <a:p>
            <a:r>
              <a:rPr lang="en-GB" sz="2400" dirty="0"/>
              <a:t>If my child does not have digital or online access at home, how will you support them to access remote education?</a:t>
            </a:r>
            <a:br>
              <a:rPr lang="en-GB" sz="2400" dirty="0"/>
            </a:br>
            <a:r>
              <a:rPr lang="en-GB" sz="1600" dirty="0"/>
              <a:t/>
            </a:r>
            <a:br>
              <a:rPr lang="en-GB" sz="1600" dirty="0"/>
            </a:br>
            <a:r>
              <a:rPr lang="en-GB" sz="1200" dirty="0"/>
              <a:t/>
            </a:r>
            <a:br>
              <a:rPr lang="en-GB" sz="1200" dirty="0"/>
            </a:br>
            <a:r>
              <a:rPr lang="en-GB" sz="700" dirty="0"/>
              <a:t/>
            </a:r>
            <a:br>
              <a:rPr lang="en-GB" sz="700" dirty="0"/>
            </a:br>
            <a:endParaRPr lang="en-GB" sz="400" dirty="0"/>
          </a:p>
        </p:txBody>
      </p:sp>
      <p:sp>
        <p:nvSpPr>
          <p:cNvPr id="3" name="Content Placeholder 2"/>
          <p:cNvSpPr>
            <a:spLocks noGrp="1"/>
          </p:cNvSpPr>
          <p:nvPr>
            <p:ph sz="half" idx="1"/>
          </p:nvPr>
        </p:nvSpPr>
        <p:spPr>
          <a:xfrm>
            <a:off x="579193" y="2282825"/>
            <a:ext cx="10929937" cy="2452077"/>
          </a:xfrm>
        </p:spPr>
        <p:txBody>
          <a:bodyPr>
            <a:normAutofit/>
          </a:bodyPr>
          <a:lstStyle/>
          <a:p>
            <a:r>
              <a:rPr lang="en-US" sz="2000" dirty="0"/>
              <a:t>We have a number of laptops that can be donated to pupils during this time, with support given with their set up where required. </a:t>
            </a:r>
            <a:r>
              <a:rPr lang="en-US" sz="1200" dirty="0"/>
              <a:t> </a:t>
            </a:r>
            <a:r>
              <a:rPr lang="en-US" sz="2000" dirty="0" smtClean="0"/>
              <a:t>Many </a:t>
            </a:r>
            <a:r>
              <a:rPr lang="en-US" sz="2000" dirty="0"/>
              <a:t>of these have already been distributed to families. </a:t>
            </a:r>
            <a:endParaRPr lang="en-US" sz="1700" dirty="0"/>
          </a:p>
          <a:p>
            <a:r>
              <a:rPr lang="en-US" sz="2000" dirty="0"/>
              <a:t>A recent parent survey revealed that 12 pupils are sharing a device with a working parent.  As a result, we have applied to the Trust for a further donation of laptops to support these families. </a:t>
            </a:r>
          </a:p>
          <a:p>
            <a:endParaRPr lang="en-US" sz="2000" dirty="0"/>
          </a:p>
        </p:txBody>
      </p:sp>
      <p:pic>
        <p:nvPicPr>
          <p:cNvPr id="4" name="Picture 3"/>
          <p:cNvPicPr>
            <a:picLocks noChangeAspect="1"/>
          </p:cNvPicPr>
          <p:nvPr/>
        </p:nvPicPr>
        <p:blipFill>
          <a:blip r:embed="rId2"/>
          <a:stretch>
            <a:fillRect/>
          </a:stretch>
        </p:blipFill>
        <p:spPr>
          <a:xfrm>
            <a:off x="5535660" y="4500528"/>
            <a:ext cx="6380285" cy="2047875"/>
          </a:xfrm>
          <a:prstGeom prst="rect">
            <a:avLst/>
          </a:prstGeom>
        </p:spPr>
      </p:pic>
      <p:sp>
        <p:nvSpPr>
          <p:cNvPr id="5" name="TextBox 4"/>
          <p:cNvSpPr txBox="1"/>
          <p:nvPr/>
        </p:nvSpPr>
        <p:spPr>
          <a:xfrm>
            <a:off x="870438" y="4924302"/>
            <a:ext cx="3174023"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dirty="0"/>
              <a:t>Please contact the school office if your child does not have access to an appropriate device. </a:t>
            </a:r>
            <a:endParaRPr lang="en-US" dirty="0"/>
          </a:p>
        </p:txBody>
      </p:sp>
    </p:spTree>
    <p:extLst>
      <p:ext uri="{BB962C8B-B14F-4D97-AF65-F5344CB8AC3E}">
        <p14:creationId xmlns:p14="http://schemas.microsoft.com/office/powerpoint/2010/main" val="292481076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ppt_x"/>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9" name="Group 15">
            <a:extLst>
              <a:ext uri="{FF2B5EF4-FFF2-40B4-BE49-F238E27FC236}">
                <a16:creationId xmlns:a16="http://schemas.microsoft.com/office/drawing/2014/main" id="{1DD029FC-684F-483A-A8BD-1F092BFFB78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373"/>
            <a:ext cx="12192000" cy="6867027"/>
            <a:chOff x="0" y="-2373"/>
            <a:chExt cx="12192000" cy="6867027"/>
          </a:xfrm>
        </p:grpSpPr>
        <p:sp>
          <p:nvSpPr>
            <p:cNvPr id="17" name="Rectangle 16">
              <a:extLst>
                <a:ext uri="{FF2B5EF4-FFF2-40B4-BE49-F238E27FC236}">
                  <a16:creationId xmlns:a16="http://schemas.microsoft.com/office/drawing/2014/main" id="{EF3C96DD-C9B2-4B53-AEC5-8CB276D3C71B}"/>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Oval 17">
              <a:extLst>
                <a:ext uri="{FF2B5EF4-FFF2-40B4-BE49-F238E27FC236}">
                  <a16:creationId xmlns:a16="http://schemas.microsoft.com/office/drawing/2014/main" id="{662F19CA-71D7-45F5-9123-CA712C5281F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a:extLst>
                <a:ext uri="{FF2B5EF4-FFF2-40B4-BE49-F238E27FC236}">
                  <a16:creationId xmlns:a16="http://schemas.microsoft.com/office/drawing/2014/main" id="{3886C2A0-05BA-4243-B351-00C64563A21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a:extLst>
                <a:ext uri="{FF2B5EF4-FFF2-40B4-BE49-F238E27FC236}">
                  <a16:creationId xmlns:a16="http://schemas.microsoft.com/office/drawing/2014/main" id="{CC87CEB4-8F81-455D-A076-159940550D7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a:extLst>
                <a:ext uri="{FF2B5EF4-FFF2-40B4-BE49-F238E27FC236}">
                  <a16:creationId xmlns:a16="http://schemas.microsoft.com/office/drawing/2014/main" id="{BC9FC7F0-1AE4-4459-B8F2-219D7598B9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a:extLst>
                <a:ext uri="{FF2B5EF4-FFF2-40B4-BE49-F238E27FC236}">
                  <a16:creationId xmlns:a16="http://schemas.microsoft.com/office/drawing/2014/main" id="{DD48B9DA-44B2-4334-96CF-D089EFEC9AD5}"/>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a:extLst>
                <a:ext uri="{FF2B5EF4-FFF2-40B4-BE49-F238E27FC236}">
                  <a16:creationId xmlns:a16="http://schemas.microsoft.com/office/drawing/2014/main" id="{79089964-B99F-487E-840E-FD3D7E88CC0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a:extLst>
                <a:ext uri="{FF2B5EF4-FFF2-40B4-BE49-F238E27FC236}">
                  <a16:creationId xmlns:a16="http://schemas.microsoft.com/office/drawing/2014/main" id="{EC4611E9-9EAD-44EF-967C-9F3F3066D09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5" name="Freeform 5">
              <a:extLst>
                <a:ext uri="{FF2B5EF4-FFF2-40B4-BE49-F238E27FC236}">
                  <a16:creationId xmlns:a16="http://schemas.microsoft.com/office/drawing/2014/main" id="{5916A076-E219-44E3-8EB5-1C04EFCD17D6}"/>
                </a:ext>
                <a:ext uri="{C183D7F6-B498-43B3-948B-1728B52AA6E4}">
                  <adec:decorative xmlns=""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30" name="Rectangle 26">
            <a:extLst>
              <a:ext uri="{FF2B5EF4-FFF2-40B4-BE49-F238E27FC236}">
                <a16:creationId xmlns:a16="http://schemas.microsoft.com/office/drawing/2014/main" id="{D764F0A0-D07C-4159-9427-D25058257DCC}"/>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68388" y="1029767"/>
            <a:ext cx="8761413" cy="706964"/>
          </a:xfrm>
        </p:spPr>
        <p:txBody>
          <a:bodyPr vert="horz" lIns="91440" tIns="45720" rIns="91440" bIns="45720" rtlCol="0" anchor="ctr">
            <a:normAutofit fontScale="90000"/>
          </a:bodyPr>
          <a:lstStyle/>
          <a:p>
            <a:pPr>
              <a:lnSpc>
                <a:spcPct val="90000"/>
              </a:lnSpc>
            </a:pPr>
            <a:r>
              <a:rPr lang="en-US" sz="2700" dirty="0"/>
              <a:t>How will my child be taught remotely?</a:t>
            </a:r>
            <a:br>
              <a:rPr lang="en-US" sz="2700" dirty="0"/>
            </a:br>
            <a:r>
              <a:rPr lang="en-US" sz="2700" dirty="0"/>
              <a:t/>
            </a:r>
            <a:br>
              <a:rPr lang="en-US" sz="2700" dirty="0"/>
            </a:br>
            <a:r>
              <a:rPr lang="en-US" sz="900" dirty="0"/>
              <a:t/>
            </a:r>
            <a:br>
              <a:rPr lang="en-US" sz="900" dirty="0"/>
            </a:br>
            <a:endParaRPr lang="en-US" sz="900" dirty="0"/>
          </a:p>
        </p:txBody>
      </p:sp>
      <p:sp>
        <p:nvSpPr>
          <p:cNvPr id="3" name="Content Placeholder 2"/>
          <p:cNvSpPr>
            <a:spLocks noGrp="1"/>
          </p:cNvSpPr>
          <p:nvPr>
            <p:ph sz="half" idx="1"/>
          </p:nvPr>
        </p:nvSpPr>
        <p:spPr>
          <a:xfrm>
            <a:off x="392837" y="2398422"/>
            <a:ext cx="8363381" cy="4349242"/>
          </a:xfrm>
        </p:spPr>
        <p:txBody>
          <a:bodyPr vert="horz" lIns="91440" tIns="45720" rIns="91440" bIns="45720" rtlCol="0" anchor="ctr">
            <a:normAutofit fontScale="47500" lnSpcReduction="20000"/>
          </a:bodyPr>
          <a:lstStyle/>
          <a:p>
            <a:pPr>
              <a:lnSpc>
                <a:spcPct val="120000"/>
              </a:lnSpc>
            </a:pPr>
            <a:r>
              <a:rPr lang="en-US" sz="3600" dirty="0"/>
              <a:t>Children have several ‘live’ teaching sessions each day.</a:t>
            </a:r>
          </a:p>
          <a:p>
            <a:pPr>
              <a:lnSpc>
                <a:spcPct val="120000"/>
              </a:lnSpc>
            </a:pPr>
            <a:r>
              <a:rPr lang="en-US" sz="3600" dirty="0"/>
              <a:t>English lessons (and some other curriculum subjects) will be delivered using the ‘Oak Academy’ teaching </a:t>
            </a:r>
            <a:r>
              <a:rPr lang="en-US" sz="3600" dirty="0" smtClean="0"/>
              <a:t>videos, often following an input from the class teacher.</a:t>
            </a:r>
            <a:endParaRPr lang="en-US" sz="3600" dirty="0"/>
          </a:p>
          <a:p>
            <a:pPr>
              <a:lnSpc>
                <a:spcPct val="120000"/>
              </a:lnSpc>
            </a:pPr>
            <a:r>
              <a:rPr lang="en-US" sz="3600" dirty="0" err="1"/>
              <a:t>Maths</a:t>
            </a:r>
            <a:r>
              <a:rPr lang="en-US" sz="3600" dirty="0"/>
              <a:t> worksheets from the White Rose scheme will enable your child to work independently following their ‘live’ input. </a:t>
            </a:r>
          </a:p>
          <a:p>
            <a:pPr>
              <a:lnSpc>
                <a:spcPct val="120000"/>
              </a:lnSpc>
            </a:pPr>
            <a:r>
              <a:rPr lang="en-US" sz="3600" dirty="0"/>
              <a:t>Reception and Year 1 have daily ‘live’ or pre-recorded phonics lessons.</a:t>
            </a:r>
          </a:p>
          <a:p>
            <a:pPr>
              <a:lnSpc>
                <a:spcPct val="120000"/>
              </a:lnSpc>
            </a:pPr>
            <a:r>
              <a:rPr lang="en-US" sz="3600" dirty="0"/>
              <a:t>Following feedback from the recent parent survey, teachers will also plan some creative lessons which </a:t>
            </a:r>
            <a:r>
              <a:rPr lang="en-US" sz="3600" dirty="0" smtClean="0"/>
              <a:t>require less screen time. </a:t>
            </a:r>
            <a:endParaRPr lang="en-US" sz="3600" dirty="0"/>
          </a:p>
          <a:p>
            <a:pPr>
              <a:lnSpc>
                <a:spcPct val="120000"/>
              </a:lnSpc>
            </a:pPr>
            <a:r>
              <a:rPr lang="en-US" sz="3600" dirty="0"/>
              <a:t>All pupils will also have small group pastoral </a:t>
            </a:r>
            <a:r>
              <a:rPr lang="en-US" sz="3600" dirty="0" smtClean="0"/>
              <a:t>and/or </a:t>
            </a:r>
            <a:r>
              <a:rPr lang="en-US" sz="3600" dirty="0"/>
              <a:t>guided reading sessions. </a:t>
            </a:r>
          </a:p>
          <a:p>
            <a:pPr>
              <a:lnSpc>
                <a:spcPct val="120000"/>
              </a:lnSpc>
            </a:pPr>
            <a:r>
              <a:rPr lang="en-US" sz="3600" dirty="0"/>
              <a:t>Pupils with SEND will </a:t>
            </a:r>
            <a:r>
              <a:rPr lang="en-US" sz="3600" dirty="0" smtClean="0"/>
              <a:t>receive </a:t>
            </a:r>
            <a:r>
              <a:rPr lang="en-US" sz="3600" dirty="0"/>
              <a:t>1:1 sessions, with either their class teacher </a:t>
            </a:r>
            <a:r>
              <a:rPr lang="en-US" sz="3600" dirty="0" smtClean="0"/>
              <a:t>or a </a:t>
            </a:r>
            <a:r>
              <a:rPr lang="en-US" sz="3600" dirty="0"/>
              <a:t>teaching assistant, to work on their specific targets. </a:t>
            </a:r>
          </a:p>
          <a:p>
            <a:pPr>
              <a:lnSpc>
                <a:spcPct val="90000"/>
              </a:lnSpc>
            </a:pPr>
            <a:endParaRPr lang="en-US" sz="1400" dirty="0"/>
          </a:p>
          <a:p>
            <a:pPr>
              <a:lnSpc>
                <a:spcPct val="90000"/>
              </a:lnSpc>
            </a:pPr>
            <a:endParaRPr lang="en-US" sz="1400" dirty="0"/>
          </a:p>
        </p:txBody>
      </p:sp>
      <p:pic>
        <p:nvPicPr>
          <p:cNvPr id="11" name="Picture 10">
            <a:extLst>
              <a:ext uri="{FF2B5EF4-FFF2-40B4-BE49-F238E27FC236}">
                <a16:creationId xmlns:a16="http://schemas.microsoft.com/office/drawing/2014/main" id="{4D96EB12-FE5C-440C-9CF0-B2F4EF53C19C}"/>
              </a:ext>
            </a:extLst>
          </p:cNvPr>
          <p:cNvPicPr>
            <a:picLocks noChangeAspect="1"/>
          </p:cNvPicPr>
          <p:nvPr/>
        </p:nvPicPr>
        <p:blipFill>
          <a:blip r:embed="rId3"/>
          <a:stretch>
            <a:fillRect/>
          </a:stretch>
        </p:blipFill>
        <p:spPr>
          <a:xfrm>
            <a:off x="9211112" y="3234955"/>
            <a:ext cx="2657472" cy="2664234"/>
          </a:xfrm>
          <a:prstGeom prst="roundRect">
            <a:avLst>
              <a:gd name="adj" fmla="val 1858"/>
            </a:avLst>
          </a:prstGeom>
          <a:effectLst>
            <a:outerShdw blurRad="50800" dist="50800" dir="5400000" algn="tl" rotWithShape="0">
              <a:srgbClr val="000000">
                <a:alpha val="43000"/>
              </a:srgbClr>
            </a:outerShdw>
          </a:effectLst>
        </p:spPr>
      </p:pic>
    </p:spTree>
    <p:extLst>
      <p:ext uri="{BB962C8B-B14F-4D97-AF65-F5344CB8AC3E}">
        <p14:creationId xmlns:p14="http://schemas.microsoft.com/office/powerpoint/2010/main" val="183364715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a:t>What are your expectations for my child’s engagement and the support that we as parents and carers should provide at home?</a:t>
            </a:r>
            <a:br>
              <a:rPr lang="en-GB" sz="2400" dirty="0"/>
            </a:br>
            <a:endParaRPr lang="en-GB" sz="2400" dirty="0"/>
          </a:p>
        </p:txBody>
      </p:sp>
      <p:sp>
        <p:nvSpPr>
          <p:cNvPr id="3" name="Content Placeholder 2"/>
          <p:cNvSpPr>
            <a:spLocks noGrp="1"/>
          </p:cNvSpPr>
          <p:nvPr>
            <p:ph sz="half" idx="1"/>
          </p:nvPr>
        </p:nvSpPr>
        <p:spPr>
          <a:xfrm>
            <a:off x="272562" y="2416888"/>
            <a:ext cx="11350869" cy="4301480"/>
          </a:xfrm>
        </p:spPr>
        <p:txBody>
          <a:bodyPr vert="horz" lIns="91440" tIns="45720" rIns="91440" bIns="45720" rtlCol="0" anchor="t">
            <a:normAutofit/>
          </a:bodyPr>
          <a:lstStyle/>
          <a:p>
            <a:pPr>
              <a:lnSpc>
                <a:spcPct val="110000"/>
              </a:lnSpc>
            </a:pPr>
            <a:r>
              <a:rPr lang="en-US" dirty="0"/>
              <a:t>Ensure that your child joins as many of the Teams meetings as possible. </a:t>
            </a:r>
          </a:p>
          <a:p>
            <a:pPr>
              <a:lnSpc>
                <a:spcPct val="110000"/>
              </a:lnSpc>
            </a:pPr>
            <a:r>
              <a:rPr lang="en-US" dirty="0"/>
              <a:t>Regularly check in with your child to see if they are completing the work set by the teachers. </a:t>
            </a:r>
          </a:p>
          <a:p>
            <a:pPr>
              <a:lnSpc>
                <a:spcPct val="110000"/>
              </a:lnSpc>
            </a:pPr>
            <a:r>
              <a:rPr lang="en-US" dirty="0"/>
              <a:t>Establish a good routine early on and try to stick as closely to the class daily timetable as possible. </a:t>
            </a:r>
          </a:p>
          <a:p>
            <a:pPr>
              <a:lnSpc>
                <a:spcPct val="110000"/>
              </a:lnSpc>
            </a:pPr>
            <a:r>
              <a:rPr lang="en-US" dirty="0"/>
              <a:t>Give your child plenty of breaks and encourage them to go outside for these breaks where space, weather and supervision allow. </a:t>
            </a:r>
          </a:p>
          <a:p>
            <a:pPr>
              <a:lnSpc>
                <a:spcPct val="110000"/>
              </a:lnSpc>
            </a:pPr>
            <a:r>
              <a:rPr lang="en-US" dirty="0"/>
              <a:t>Contact your child’s class </a:t>
            </a:r>
            <a:r>
              <a:rPr lang="en-US" dirty="0" smtClean="0"/>
              <a:t>teacher, using the year group email account, </a:t>
            </a:r>
            <a:r>
              <a:rPr lang="en-US" dirty="0"/>
              <a:t>if they are finding the work too challenging. </a:t>
            </a:r>
          </a:p>
          <a:p>
            <a:pPr>
              <a:lnSpc>
                <a:spcPct val="110000"/>
              </a:lnSpc>
            </a:pPr>
            <a:r>
              <a:rPr lang="en-US" dirty="0"/>
              <a:t>Help your child to submit their work (when required) via Teams and to correct their work following the feedback from their </a:t>
            </a:r>
            <a:r>
              <a:rPr lang="en-US" dirty="0" smtClean="0"/>
              <a:t>teacher</a:t>
            </a:r>
            <a:r>
              <a:rPr lang="en-US" dirty="0" smtClean="0"/>
              <a:t>.</a:t>
            </a:r>
          </a:p>
          <a:p>
            <a:pPr marL="0" indent="0">
              <a:buNone/>
            </a:pPr>
            <a:r>
              <a:rPr lang="en-GB" dirty="0" smtClean="0"/>
              <a:t>Visit the </a:t>
            </a:r>
            <a:r>
              <a:rPr lang="en-GB" dirty="0" smtClean="0">
                <a:hlinkClick r:id="rId2"/>
              </a:rPr>
              <a:t>remote education page </a:t>
            </a:r>
            <a:r>
              <a:rPr lang="en-GB" dirty="0" smtClean="0"/>
              <a:t>of our website to view a presentation for parents regarding remote learning. </a:t>
            </a:r>
            <a:endParaRPr lang="en-GB" dirty="0"/>
          </a:p>
        </p:txBody>
      </p:sp>
    </p:spTree>
    <p:extLst>
      <p:ext uri="{BB962C8B-B14F-4D97-AF65-F5344CB8AC3E}">
        <p14:creationId xmlns:p14="http://schemas.microsoft.com/office/powerpoint/2010/main" val="1834112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3" y="1145118"/>
            <a:ext cx="8761413" cy="706964"/>
          </a:xfrm>
        </p:spPr>
        <p:txBody>
          <a:bodyPr/>
          <a:lstStyle/>
          <a:p>
            <a:r>
              <a:rPr lang="en-GB" sz="2800" dirty="0"/>
              <a:t>How will you check whether my child is engaging with their work and how will I be informed if there are concerns?</a:t>
            </a:r>
            <a:br>
              <a:rPr lang="en-GB" sz="2800" dirty="0"/>
            </a:br>
            <a:r>
              <a:rPr lang="en-GB" sz="1800" dirty="0"/>
              <a:t/>
            </a:r>
            <a:br>
              <a:rPr lang="en-GB" sz="1800" dirty="0"/>
            </a:br>
            <a:endParaRPr lang="en-GB" sz="1800" dirty="0"/>
          </a:p>
        </p:txBody>
      </p:sp>
      <p:sp>
        <p:nvSpPr>
          <p:cNvPr id="3" name="Content Placeholder 2"/>
          <p:cNvSpPr>
            <a:spLocks noGrp="1"/>
          </p:cNvSpPr>
          <p:nvPr>
            <p:ph sz="half" idx="1"/>
          </p:nvPr>
        </p:nvSpPr>
        <p:spPr>
          <a:xfrm>
            <a:off x="606669" y="2603500"/>
            <a:ext cx="10585939" cy="3788508"/>
          </a:xfrm>
        </p:spPr>
        <p:txBody>
          <a:bodyPr/>
          <a:lstStyle/>
          <a:p>
            <a:r>
              <a:rPr lang="en-US" dirty="0"/>
              <a:t>Teachers </a:t>
            </a:r>
            <a:r>
              <a:rPr lang="en-US" dirty="0" smtClean="0"/>
              <a:t>will use the participant list within the Teams meeting each </a:t>
            </a:r>
            <a:r>
              <a:rPr lang="en-US" dirty="0"/>
              <a:t>morning </a:t>
            </a:r>
            <a:r>
              <a:rPr lang="en-US" dirty="0" smtClean="0"/>
              <a:t>to </a:t>
            </a:r>
            <a:r>
              <a:rPr lang="en-US" dirty="0" smtClean="0"/>
              <a:t>track attendance. </a:t>
            </a:r>
          </a:p>
          <a:p>
            <a:r>
              <a:rPr lang="en-US" dirty="0" smtClean="0"/>
              <a:t>The </a:t>
            </a:r>
            <a:r>
              <a:rPr lang="en-US" dirty="0"/>
              <a:t>Senior Leadership </a:t>
            </a:r>
            <a:r>
              <a:rPr lang="en-US" dirty="0" smtClean="0"/>
              <a:t>and Admin Teams </a:t>
            </a:r>
            <a:r>
              <a:rPr lang="en-US" dirty="0" smtClean="0"/>
              <a:t>will </a:t>
            </a:r>
            <a:r>
              <a:rPr lang="en-US" dirty="0"/>
              <a:t>monitor pupils’ attendance </a:t>
            </a:r>
            <a:r>
              <a:rPr lang="en-US" dirty="0" smtClean="0"/>
              <a:t>and </a:t>
            </a:r>
            <a:r>
              <a:rPr lang="en-US" dirty="0"/>
              <a:t>contact parents if a child has missed two or more sessions without explanation. </a:t>
            </a:r>
            <a:r>
              <a:rPr lang="en-US" dirty="0" smtClean="0"/>
              <a:t> A record of this contact and any action taken is maintained by the Admin Team and stored on our secure network. </a:t>
            </a:r>
            <a:endParaRPr lang="en-US" dirty="0"/>
          </a:p>
          <a:p>
            <a:r>
              <a:rPr lang="en-US" dirty="0"/>
              <a:t>Teachers will set two formal </a:t>
            </a:r>
            <a:r>
              <a:rPr lang="en-US" dirty="0" smtClean="0"/>
              <a:t>‘assignments’ </a:t>
            </a:r>
            <a:r>
              <a:rPr lang="en-US" dirty="0"/>
              <a:t>each week.  Pupils will be required to submit their work via Teams so that teachers can mark it and provide detailed feedback. </a:t>
            </a:r>
          </a:p>
          <a:p>
            <a:r>
              <a:rPr lang="en-US" dirty="0"/>
              <a:t>If teachers have concerns about a pupil’s work or their wellbeing, they will contact parents by phone or email and possibly book a meeting on Teams to talk through the issues. </a:t>
            </a:r>
            <a:endParaRPr lang="en-GB" dirty="0"/>
          </a:p>
        </p:txBody>
      </p:sp>
    </p:spTree>
    <p:extLst>
      <p:ext uri="{BB962C8B-B14F-4D97-AF65-F5344CB8AC3E}">
        <p14:creationId xmlns:p14="http://schemas.microsoft.com/office/powerpoint/2010/main" val="14740050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3" y="1145118"/>
            <a:ext cx="8761413" cy="706964"/>
          </a:xfrm>
        </p:spPr>
        <p:txBody>
          <a:bodyPr/>
          <a:lstStyle/>
          <a:p>
            <a:r>
              <a:rPr lang="en-GB" sz="2800" dirty="0"/>
              <a:t>How will you assess my child’s work and progress?</a:t>
            </a:r>
            <a:r>
              <a:rPr lang="en-GB" b="1" dirty="0"/>
              <a:t/>
            </a:r>
            <a:br>
              <a:rPr lang="en-GB" b="1" dirty="0"/>
            </a:br>
            <a:r>
              <a:rPr lang="en-GB" sz="2800" dirty="0"/>
              <a:t/>
            </a:r>
            <a:br>
              <a:rPr lang="en-GB" sz="2800" dirty="0"/>
            </a:br>
            <a:r>
              <a:rPr lang="en-GB" sz="1800" dirty="0"/>
              <a:t/>
            </a:r>
            <a:br>
              <a:rPr lang="en-GB" sz="1800" dirty="0"/>
            </a:br>
            <a:endParaRPr lang="en-GB" sz="1800" dirty="0"/>
          </a:p>
        </p:txBody>
      </p:sp>
      <p:sp>
        <p:nvSpPr>
          <p:cNvPr id="3" name="Content Placeholder 2"/>
          <p:cNvSpPr>
            <a:spLocks noGrp="1"/>
          </p:cNvSpPr>
          <p:nvPr>
            <p:ph sz="half" idx="1"/>
          </p:nvPr>
        </p:nvSpPr>
        <p:spPr>
          <a:xfrm>
            <a:off x="405279" y="2339731"/>
            <a:ext cx="11517090" cy="3366477"/>
          </a:xfrm>
        </p:spPr>
        <p:txBody>
          <a:bodyPr>
            <a:normAutofit/>
          </a:bodyPr>
          <a:lstStyle/>
          <a:p>
            <a:r>
              <a:rPr lang="en-US" dirty="0"/>
              <a:t>Children will be required to submit two pieces of work each week. </a:t>
            </a:r>
          </a:p>
          <a:p>
            <a:r>
              <a:rPr lang="en-US" dirty="0"/>
              <a:t>Teachers will make it clear which pieces need to be submitted by setting ‘Assignments’ on Teams. </a:t>
            </a:r>
          </a:p>
          <a:p>
            <a:r>
              <a:rPr lang="en-US" dirty="0"/>
              <a:t>Teachers will respond to work with detailed feedback, giving praise and suggesting areas for development or ‘next steps’. </a:t>
            </a:r>
          </a:p>
          <a:p>
            <a:r>
              <a:rPr lang="en-US" dirty="0"/>
              <a:t>At the end of each </a:t>
            </a:r>
            <a:r>
              <a:rPr lang="en-US" dirty="0" err="1"/>
              <a:t>maths</a:t>
            </a:r>
            <a:r>
              <a:rPr lang="en-US" dirty="0"/>
              <a:t> unit, teachers will ask pupils to complete an assessment independently. These assessments will be submitted as an ‘assignment’ on Teams and will enable teachers to assess pupils’ progress. </a:t>
            </a:r>
          </a:p>
          <a:p>
            <a:r>
              <a:rPr lang="en-US" dirty="0"/>
              <a:t>Teachers will use these assessments to plan any small group ‘catch-up’ or ‘pre-teaching’ sessions for the following </a:t>
            </a:r>
            <a:r>
              <a:rPr lang="en-US" dirty="0" smtClean="0"/>
              <a:t>week(s). </a:t>
            </a:r>
            <a:endParaRPr lang="en-GB" dirty="0"/>
          </a:p>
        </p:txBody>
      </p:sp>
      <p:pic>
        <p:nvPicPr>
          <p:cNvPr id="5" name="Picture 4"/>
          <p:cNvPicPr>
            <a:picLocks noChangeAspect="1"/>
          </p:cNvPicPr>
          <p:nvPr/>
        </p:nvPicPr>
        <p:blipFill>
          <a:blip r:embed="rId2"/>
          <a:stretch>
            <a:fillRect/>
          </a:stretch>
        </p:blipFill>
        <p:spPr>
          <a:xfrm>
            <a:off x="2255227" y="5690302"/>
            <a:ext cx="9588011" cy="861953"/>
          </a:xfrm>
          <a:prstGeom prst="rect">
            <a:avLst/>
          </a:prstGeom>
        </p:spPr>
      </p:pic>
      <p:sp>
        <p:nvSpPr>
          <p:cNvPr id="6" name="TextBox 5"/>
          <p:cNvSpPr txBox="1"/>
          <p:nvPr/>
        </p:nvSpPr>
        <p:spPr>
          <a:xfrm>
            <a:off x="361447" y="5630603"/>
            <a:ext cx="1814650" cy="923330"/>
          </a:xfrm>
          <a:prstGeom prst="rect">
            <a:avLst/>
          </a:prstGeom>
          <a:noFill/>
        </p:spPr>
        <p:txBody>
          <a:bodyPr wrap="square" rtlCol="0">
            <a:spAutoFit/>
          </a:bodyPr>
          <a:lstStyle/>
          <a:p>
            <a:r>
              <a:rPr lang="en-GB" dirty="0" smtClean="0">
                <a:ln w="0"/>
                <a:solidFill>
                  <a:schemeClr val="accent1"/>
                </a:solidFill>
                <a:effectLst>
                  <a:outerShdw blurRad="38100" dist="25400" dir="5400000" algn="ctr" rotWithShape="0">
                    <a:srgbClr val="6E747A">
                      <a:alpha val="43000"/>
                    </a:srgbClr>
                  </a:outerShdw>
                </a:effectLst>
              </a:rPr>
              <a:t>An example of assignment feedback: </a:t>
            </a:r>
            <a:endParaRPr lang="en-GB"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4706197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3" y="1145118"/>
            <a:ext cx="8761413" cy="706964"/>
          </a:xfrm>
        </p:spPr>
        <p:txBody>
          <a:bodyPr/>
          <a:lstStyle/>
          <a:p>
            <a:r>
              <a:rPr lang="en-GB" sz="2000" dirty="0"/>
              <a:t/>
            </a:r>
            <a:br>
              <a:rPr lang="en-GB" sz="2000" dirty="0"/>
            </a:br>
            <a:r>
              <a:rPr lang="en-GB" sz="2000" dirty="0"/>
              <a:t>How will you work with me to help my child who needs additional support from adults at home to access remote education?</a:t>
            </a:r>
            <a:br>
              <a:rPr lang="en-GB" sz="2000" dirty="0"/>
            </a:br>
            <a:r>
              <a:rPr lang="en-GB" sz="1400" dirty="0"/>
              <a:t/>
            </a:r>
            <a:br>
              <a:rPr lang="en-GB" sz="1400" dirty="0"/>
            </a:br>
            <a:r>
              <a:rPr lang="en-GB" sz="1050" dirty="0"/>
              <a:t/>
            </a:r>
            <a:br>
              <a:rPr lang="en-GB" sz="1050" dirty="0"/>
            </a:br>
            <a:endParaRPr lang="en-GB" sz="1050" dirty="0"/>
          </a:p>
        </p:txBody>
      </p:sp>
      <p:sp>
        <p:nvSpPr>
          <p:cNvPr id="3" name="Content Placeholder 2"/>
          <p:cNvSpPr>
            <a:spLocks noGrp="1"/>
          </p:cNvSpPr>
          <p:nvPr>
            <p:ph sz="half" idx="1"/>
          </p:nvPr>
        </p:nvSpPr>
        <p:spPr>
          <a:xfrm>
            <a:off x="638344" y="2399472"/>
            <a:ext cx="11055425" cy="2038241"/>
          </a:xfrm>
        </p:spPr>
        <p:txBody>
          <a:bodyPr>
            <a:normAutofit/>
          </a:bodyPr>
          <a:lstStyle/>
          <a:p>
            <a:r>
              <a:rPr lang="en-US" dirty="0"/>
              <a:t>The SLT will lead regular Teams meetings for parents giving advice, support and top tips for remote education. </a:t>
            </a:r>
          </a:p>
          <a:p>
            <a:r>
              <a:rPr lang="en-US" dirty="0"/>
              <a:t>Children with SEND will receive 1:1 sessions to work on their </a:t>
            </a:r>
            <a:r>
              <a:rPr lang="en-US" dirty="0" smtClean="0"/>
              <a:t>targets and teachers will hold individual meetings with families where appropriate. </a:t>
            </a:r>
            <a:endParaRPr lang="en-US" dirty="0"/>
          </a:p>
          <a:p>
            <a:r>
              <a:rPr lang="en-US" dirty="0" smtClean="0"/>
              <a:t>On </a:t>
            </a:r>
            <a:r>
              <a:rPr lang="en-US" dirty="0"/>
              <a:t>the SEND page of our school website and in the newsletter we will share links to useful websites and helpful information for supporting children with additional needs. </a:t>
            </a:r>
            <a:endParaRPr lang="en-US" dirty="0" smtClean="0"/>
          </a:p>
          <a:p>
            <a:endParaRPr lang="en-GB" dirty="0"/>
          </a:p>
          <a:p>
            <a:endParaRPr lang="en-GB" dirty="0"/>
          </a:p>
          <a:p>
            <a:pPr marL="0" indent="0">
              <a:buNone/>
            </a:pPr>
            <a:endParaRPr lang="en-US" dirty="0"/>
          </a:p>
        </p:txBody>
      </p:sp>
      <p:pic>
        <p:nvPicPr>
          <p:cNvPr id="4" name="Picture 3"/>
          <p:cNvPicPr>
            <a:picLocks noChangeAspect="1"/>
          </p:cNvPicPr>
          <p:nvPr/>
        </p:nvPicPr>
        <p:blipFill>
          <a:blip r:embed="rId2"/>
          <a:stretch>
            <a:fillRect/>
          </a:stretch>
        </p:blipFill>
        <p:spPr>
          <a:xfrm>
            <a:off x="6383215" y="4425068"/>
            <a:ext cx="5032497" cy="2301622"/>
          </a:xfrm>
          <a:prstGeom prst="rect">
            <a:avLst/>
          </a:prstGeom>
        </p:spPr>
      </p:pic>
      <p:sp>
        <p:nvSpPr>
          <p:cNvPr id="7" name="Rectangle 6"/>
          <p:cNvSpPr/>
          <p:nvPr/>
        </p:nvSpPr>
        <p:spPr>
          <a:xfrm>
            <a:off x="1485900" y="5112658"/>
            <a:ext cx="4897315" cy="1015663"/>
          </a:xfrm>
          <a:prstGeom prst="rect">
            <a:avLst/>
          </a:prstGeom>
          <a:noFill/>
        </p:spPr>
        <p:txBody>
          <a:bodyPr wrap="square" lIns="91440" tIns="45720" rIns="91440" bIns="45720">
            <a:spAutoFit/>
          </a:bodyPr>
          <a:lstStyle/>
          <a:p>
            <a:pPr algn="ctr"/>
            <a:r>
              <a:rPr lang="en-US" sz="2000" dirty="0" smtClean="0">
                <a:ln w="0"/>
                <a:solidFill>
                  <a:schemeClr val="accent1"/>
                </a:solidFill>
                <a:effectLst>
                  <a:outerShdw blurRad="38100" dist="25400" dir="5400000" algn="ctr" rotWithShape="0">
                    <a:srgbClr val="6E747A">
                      <a:alpha val="43000"/>
                    </a:srgbClr>
                  </a:outerShdw>
                </a:effectLst>
              </a:rPr>
              <a:t>An extract from the overview of remote or onsite support for pupils with SEND </a:t>
            </a:r>
            <a:endParaRPr lang="en-US" sz="20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6774709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5FF49DE033C564CA63292598836561A" ma:contentTypeVersion="13" ma:contentTypeDescription="Create a new document." ma:contentTypeScope="" ma:versionID="ca7321ecb7512b6152619ff347682448">
  <xsd:schema xmlns:xsd="http://www.w3.org/2001/XMLSchema" xmlns:xs="http://www.w3.org/2001/XMLSchema" xmlns:p="http://schemas.microsoft.com/office/2006/metadata/properties" xmlns:ns3="cbbc8a6b-456f-4971-b793-61904de04d35" xmlns:ns4="992aa91c-3790-4051-b069-95fcd8262928" targetNamespace="http://schemas.microsoft.com/office/2006/metadata/properties" ma:root="true" ma:fieldsID="feab76039a04891e9024b260b5042e40" ns3:_="" ns4:_="">
    <xsd:import namespace="cbbc8a6b-456f-4971-b793-61904de04d35"/>
    <xsd:import namespace="992aa91c-3790-4051-b069-95fcd8262928"/>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bbc8a6b-456f-4971-b793-61904de04d3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2aa91c-3790-4051-b069-95fcd826292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FAA7DCF-0EE0-4F8F-BAB5-929B4B6EFBCA}">
  <ds:schemaRefs>
    <ds:schemaRef ds:uri="http://schemas.microsoft.com/sharepoint/v3/contenttype/forms"/>
  </ds:schemaRefs>
</ds:datastoreItem>
</file>

<file path=customXml/itemProps2.xml><?xml version="1.0" encoding="utf-8"?>
<ds:datastoreItem xmlns:ds="http://schemas.openxmlformats.org/officeDocument/2006/customXml" ds:itemID="{5E7D46BE-0CDC-476A-8892-6B797C9EA8F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bbc8a6b-456f-4971-b793-61904de04d35"/>
    <ds:schemaRef ds:uri="992aa91c-3790-4051-b069-95fcd8262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A1BDC1-ED29-4539-8B2B-447C10C49FA0}">
  <ds:schemaRefs>
    <ds:schemaRef ds:uri="cbbc8a6b-456f-4971-b793-61904de04d35"/>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992aa91c-3790-4051-b069-95fcd826292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 Boardroom</Template>
  <TotalTime>808</TotalTime>
  <Words>1207</Words>
  <Application>Microsoft Office PowerPoint</Application>
  <PresentationFormat>Widescreen</PresentationFormat>
  <Paragraphs>71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Century Gothic</vt:lpstr>
      <vt:lpstr>Wingdings</vt:lpstr>
      <vt:lpstr>Wingdings 3</vt:lpstr>
      <vt:lpstr>Ion Boardroom</vt:lpstr>
      <vt:lpstr>Remote Education  at Northleaze </vt:lpstr>
      <vt:lpstr>Will my child be taught broadly the same curriculum as they would if they were in school? </vt:lpstr>
      <vt:lpstr>How long can I expect work set by the school to take my child each day?  </vt:lpstr>
      <vt:lpstr>How will my child access any online remote education you are providing?   </vt:lpstr>
      <vt:lpstr>If my child does not have digital or online access at home, how will you support them to access remote education?    </vt:lpstr>
      <vt:lpstr>How will my child be taught remotely?   </vt:lpstr>
      <vt:lpstr>What are your expectations for my child’s engagement and the support that we as parents and carers should provide at home? </vt:lpstr>
      <vt:lpstr>How will you check whether my child is engaging with their work and how will I be informed if there are concerns?  </vt:lpstr>
      <vt:lpstr>How will you assess my child’s work and progress?   </vt:lpstr>
      <vt:lpstr> How will you work with me to help my child who needs additional support from adults at home to access remote education?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Remote Learning</dc:title>
  <dc:creator>Kelly Dicks</dc:creator>
  <cp:lastModifiedBy>Victoria Reyes</cp:lastModifiedBy>
  <cp:revision>45</cp:revision>
  <dcterms:created xsi:type="dcterms:W3CDTF">2021-01-27T10:57:47Z</dcterms:created>
  <dcterms:modified xsi:type="dcterms:W3CDTF">2021-02-02T12:08:37Z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0x010100F5FF49DE033C564CA63292598836561A</vt:lpwstr>
  </property>
</Properties>
</file>