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4"/>
  </p:sldMasterIdLst>
  <p:sldIdLst>
    <p:sldId id="256" r:id="rId5"/>
    <p:sldId id="276" r:id="rId6"/>
    <p:sldId id="277" r:id="rId7"/>
    <p:sldId id="278" r:id="rId8"/>
    <p:sldId id="279" r:id="rId9"/>
    <p:sldId id="280" r:id="rId10"/>
    <p:sldId id="268" r:id="rId11"/>
    <p:sldId id="269" r:id="rId12"/>
    <p:sldId id="259" r:id="rId13"/>
    <p:sldId id="272" r:id="rId14"/>
    <p:sldId id="261" r:id="rId15"/>
    <p:sldId id="258" r:id="rId16"/>
    <p:sldId id="262" r:id="rId17"/>
    <p:sldId id="264" r:id="rId18"/>
    <p:sldId id="265" r:id="rId19"/>
    <p:sldId id="266" r:id="rId20"/>
    <p:sldId id="267" r:id="rId21"/>
    <p:sldId id="273" r:id="rId22"/>
    <p:sldId id="270" r:id="rId23"/>
    <p:sldId id="275" r:id="rId24"/>
    <p:sldId id="274"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2" d="100"/>
          <a:sy n="112" d="100"/>
        </p:scale>
        <p:origin x="55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10/15/2022</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FF5DD9-2C52-442D-92E2-8072C0C3D7CD}" type="datetimeFigureOut">
              <a:rPr lang="en-US" dirty="0"/>
              <a:t>10/15/2022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10/15/2022</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dirty="0"/>
              <a:t>10/15/2022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dirty="0"/>
              <a:t>10/15/2022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dirty="0"/>
              <a:t>10/15/2022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10/15/2022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1CF131DD-A141-4471-BCF9-C6073EDD7E20}" type="datetimeFigureOut">
              <a:rPr lang="en-US" dirty="0"/>
              <a:t>10/15/2022</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10/15/2022</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dirty="0"/>
              <a:t>10/15/2022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dirty="0"/>
              <a:t>10/15/2022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10/15/2022</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E64C4-1405-488D-A56B-8787CFE8E5C5}"/>
              </a:ext>
            </a:extLst>
          </p:cNvPr>
          <p:cNvSpPr>
            <a:spLocks noGrp="1"/>
          </p:cNvSpPr>
          <p:nvPr>
            <p:ph type="ctrTitle"/>
          </p:nvPr>
        </p:nvSpPr>
        <p:spPr>
          <a:xfrm>
            <a:off x="1561707" y="2390366"/>
            <a:ext cx="9068586" cy="2590800"/>
          </a:xfrm>
        </p:spPr>
        <p:txBody>
          <a:bodyPr/>
          <a:lstStyle/>
          <a:p>
            <a:r>
              <a:rPr lang="en-GB" sz="8000" b="1" dirty="0"/>
              <a:t>Supporting your child at home</a:t>
            </a:r>
          </a:p>
        </p:txBody>
      </p:sp>
    </p:spTree>
    <p:extLst>
      <p:ext uri="{BB962C8B-B14F-4D97-AF65-F5344CB8AC3E}">
        <p14:creationId xmlns:p14="http://schemas.microsoft.com/office/powerpoint/2010/main" val="41338736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45B09-C866-424C-9157-3BDCF43F2F07}"/>
              </a:ext>
            </a:extLst>
          </p:cNvPr>
          <p:cNvSpPr>
            <a:spLocks noGrp="1"/>
          </p:cNvSpPr>
          <p:nvPr>
            <p:ph type="title"/>
          </p:nvPr>
        </p:nvSpPr>
        <p:spPr>
          <a:xfrm>
            <a:off x="947531" y="92760"/>
            <a:ext cx="10058400" cy="1371600"/>
          </a:xfrm>
        </p:spPr>
        <p:txBody>
          <a:bodyPr>
            <a:normAutofit/>
          </a:bodyPr>
          <a:lstStyle/>
          <a:p>
            <a:pPr algn="ctr"/>
            <a:r>
              <a:rPr lang="en-GB" sz="8800" b="1" dirty="0"/>
              <a:t>Phonics</a:t>
            </a:r>
          </a:p>
        </p:txBody>
      </p:sp>
      <p:pic>
        <p:nvPicPr>
          <p:cNvPr id="4" name="Picture 3">
            <a:extLst>
              <a:ext uri="{FF2B5EF4-FFF2-40B4-BE49-F238E27FC236}">
                <a16:creationId xmlns:a16="http://schemas.microsoft.com/office/drawing/2014/main" id="{45AD87F6-F721-4BB9-A017-EC861317D8EC}"/>
              </a:ext>
            </a:extLst>
          </p:cNvPr>
          <p:cNvPicPr>
            <a:picLocks noChangeAspect="1"/>
          </p:cNvPicPr>
          <p:nvPr/>
        </p:nvPicPr>
        <p:blipFill>
          <a:blip r:embed="rId2"/>
          <a:stretch>
            <a:fillRect/>
          </a:stretch>
        </p:blipFill>
        <p:spPr>
          <a:xfrm>
            <a:off x="1636644" y="1194233"/>
            <a:ext cx="8680174" cy="4880215"/>
          </a:xfrm>
          <a:prstGeom prst="rect">
            <a:avLst/>
          </a:prstGeom>
        </p:spPr>
      </p:pic>
      <p:sp>
        <p:nvSpPr>
          <p:cNvPr id="5" name="TextBox 4">
            <a:extLst>
              <a:ext uri="{FF2B5EF4-FFF2-40B4-BE49-F238E27FC236}">
                <a16:creationId xmlns:a16="http://schemas.microsoft.com/office/drawing/2014/main" id="{57B0114F-67E7-436A-A805-ACA0F0D2FE09}"/>
              </a:ext>
            </a:extLst>
          </p:cNvPr>
          <p:cNvSpPr txBox="1"/>
          <p:nvPr/>
        </p:nvSpPr>
        <p:spPr>
          <a:xfrm>
            <a:off x="3087757" y="6074448"/>
            <a:ext cx="6546573" cy="584775"/>
          </a:xfrm>
          <a:prstGeom prst="rect">
            <a:avLst/>
          </a:prstGeom>
          <a:noFill/>
        </p:spPr>
        <p:txBody>
          <a:bodyPr wrap="square" rtlCol="0">
            <a:spAutoFit/>
          </a:bodyPr>
          <a:lstStyle/>
          <a:p>
            <a:pPr algn="ctr"/>
            <a:r>
              <a:rPr lang="en-GB" sz="3200" b="1" dirty="0"/>
              <a:t>Pronunciation of sounds</a:t>
            </a:r>
          </a:p>
        </p:txBody>
      </p:sp>
    </p:spTree>
    <p:extLst>
      <p:ext uri="{BB962C8B-B14F-4D97-AF65-F5344CB8AC3E}">
        <p14:creationId xmlns:p14="http://schemas.microsoft.com/office/powerpoint/2010/main" val="27337715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29552-3CFB-47D8-96B3-AB202F4C10AF}"/>
              </a:ext>
            </a:extLst>
          </p:cNvPr>
          <p:cNvSpPr>
            <a:spLocks noGrp="1"/>
          </p:cNvSpPr>
          <p:nvPr>
            <p:ph type="title"/>
          </p:nvPr>
        </p:nvSpPr>
        <p:spPr/>
        <p:txBody>
          <a:bodyPr/>
          <a:lstStyle/>
          <a:p>
            <a:pPr algn="ctr"/>
            <a:r>
              <a:rPr lang="en-GB" dirty="0"/>
              <a:t>What you can do:</a:t>
            </a:r>
          </a:p>
        </p:txBody>
      </p:sp>
      <p:sp>
        <p:nvSpPr>
          <p:cNvPr id="3" name="Content Placeholder 2">
            <a:extLst>
              <a:ext uri="{FF2B5EF4-FFF2-40B4-BE49-F238E27FC236}">
                <a16:creationId xmlns:a16="http://schemas.microsoft.com/office/drawing/2014/main" id="{4EECC7D1-02FD-4B04-8AE2-D8CD784E828E}"/>
              </a:ext>
            </a:extLst>
          </p:cNvPr>
          <p:cNvSpPr>
            <a:spLocks noGrp="1"/>
          </p:cNvSpPr>
          <p:nvPr>
            <p:ph idx="1"/>
          </p:nvPr>
        </p:nvSpPr>
        <p:spPr/>
        <p:txBody>
          <a:bodyPr>
            <a:normAutofit lnSpcReduction="10000"/>
          </a:bodyPr>
          <a:lstStyle/>
          <a:p>
            <a:pPr marL="342900" indent="-342900">
              <a:buAutoNum type="arabicPeriod"/>
            </a:pPr>
            <a:r>
              <a:rPr lang="en-GB" sz="2400" dirty="0"/>
              <a:t>Hear them read regularly</a:t>
            </a:r>
          </a:p>
          <a:p>
            <a:pPr marL="342900" indent="-342900">
              <a:buAutoNum type="arabicPeriod"/>
            </a:pPr>
            <a:r>
              <a:rPr lang="en-GB" sz="2400" dirty="0"/>
              <a:t>Read to them regularly</a:t>
            </a:r>
          </a:p>
          <a:p>
            <a:pPr marL="342900" indent="-342900">
              <a:buAutoNum type="arabicPeriod"/>
            </a:pPr>
            <a:r>
              <a:rPr lang="en-GB" sz="2400" dirty="0"/>
              <a:t>Look out for phonic sounds or digraphs in everyday life – road signs, street names, books, newspapers etc.</a:t>
            </a:r>
          </a:p>
          <a:p>
            <a:pPr marL="342900" indent="-342900">
              <a:buAutoNum type="arabicPeriod"/>
            </a:pPr>
            <a:r>
              <a:rPr lang="en-GB" sz="2400" dirty="0"/>
              <a:t>Playing I Spy</a:t>
            </a:r>
          </a:p>
          <a:p>
            <a:pPr marL="342900" indent="-342900">
              <a:buAutoNum type="arabicPeriod"/>
            </a:pPr>
            <a:r>
              <a:rPr lang="en-GB" sz="2400" dirty="0"/>
              <a:t>Go on a sound or digraph hunt. </a:t>
            </a:r>
            <a:r>
              <a:rPr lang="en-GB" sz="2400" dirty="0" err="1"/>
              <a:t>Eg.</a:t>
            </a:r>
            <a:r>
              <a:rPr lang="en-GB" sz="2400" dirty="0"/>
              <a:t> On a walk, how many things can they find that begin with ‘</a:t>
            </a:r>
            <a:r>
              <a:rPr lang="en-GB" sz="2400" dirty="0" err="1"/>
              <a:t>ch</a:t>
            </a:r>
            <a:r>
              <a:rPr lang="en-GB" sz="2400" dirty="0"/>
              <a:t>’?</a:t>
            </a:r>
          </a:p>
          <a:p>
            <a:pPr marL="342900" indent="-342900">
              <a:buAutoNum type="arabicPeriod"/>
            </a:pPr>
            <a:r>
              <a:rPr lang="en-GB" sz="2400" dirty="0"/>
              <a:t>Let them experiment with writing sounds or words. </a:t>
            </a:r>
            <a:r>
              <a:rPr lang="en-GB" sz="2400" dirty="0" err="1"/>
              <a:t>Eg.</a:t>
            </a:r>
            <a:r>
              <a:rPr lang="en-GB" sz="2400" dirty="0"/>
              <a:t> letters, postcards, chalk writing on the pavement, painting</a:t>
            </a:r>
          </a:p>
          <a:p>
            <a:pPr marL="342900" indent="-342900">
              <a:buAutoNum type="arabicPeriod"/>
            </a:pPr>
            <a:endParaRPr lang="en-GB" dirty="0"/>
          </a:p>
        </p:txBody>
      </p:sp>
    </p:spTree>
    <p:extLst>
      <p:ext uri="{BB962C8B-B14F-4D97-AF65-F5344CB8AC3E}">
        <p14:creationId xmlns:p14="http://schemas.microsoft.com/office/powerpoint/2010/main" val="699995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EF2D3-9C24-489C-B400-6F14B895B4AC}"/>
              </a:ext>
            </a:extLst>
          </p:cNvPr>
          <p:cNvSpPr>
            <a:spLocks noGrp="1"/>
          </p:cNvSpPr>
          <p:nvPr>
            <p:ph type="title"/>
          </p:nvPr>
        </p:nvSpPr>
        <p:spPr/>
        <p:txBody>
          <a:bodyPr>
            <a:normAutofit/>
          </a:bodyPr>
          <a:lstStyle/>
          <a:p>
            <a:pPr algn="ctr"/>
            <a:r>
              <a:rPr lang="en-GB" sz="8800" b="1" dirty="0"/>
              <a:t>Maths</a:t>
            </a:r>
          </a:p>
        </p:txBody>
      </p:sp>
      <p:sp>
        <p:nvSpPr>
          <p:cNvPr id="3" name="Content Placeholder 2">
            <a:extLst>
              <a:ext uri="{FF2B5EF4-FFF2-40B4-BE49-F238E27FC236}">
                <a16:creationId xmlns:a16="http://schemas.microsoft.com/office/drawing/2014/main" id="{AD2B10FE-1C8D-4AE1-A5C2-8870219D0777}"/>
              </a:ext>
            </a:extLst>
          </p:cNvPr>
          <p:cNvSpPr>
            <a:spLocks noGrp="1"/>
          </p:cNvSpPr>
          <p:nvPr>
            <p:ph idx="1"/>
          </p:nvPr>
        </p:nvSpPr>
        <p:spPr>
          <a:xfrm>
            <a:off x="463826" y="2103120"/>
            <a:ext cx="11290852" cy="3931920"/>
          </a:xfrm>
        </p:spPr>
        <p:txBody>
          <a:bodyPr>
            <a:normAutofit/>
          </a:bodyPr>
          <a:lstStyle/>
          <a:p>
            <a:r>
              <a:rPr lang="en-GB" sz="2000" b="1" dirty="0"/>
              <a:t>We use lots of equipment to support learning and some may not be familiar to you.</a:t>
            </a:r>
          </a:p>
          <a:p>
            <a:endParaRPr lang="en-GB" sz="2000" b="1" dirty="0"/>
          </a:p>
          <a:p>
            <a:endParaRPr lang="en-GB" sz="2000" b="1" dirty="0"/>
          </a:p>
          <a:p>
            <a:endParaRPr lang="en-GB" sz="2000" b="1" dirty="0"/>
          </a:p>
          <a:p>
            <a:endParaRPr lang="en-GB" sz="2000" b="1" dirty="0"/>
          </a:p>
          <a:p>
            <a:endParaRPr lang="en-GB" sz="2000" b="1" dirty="0"/>
          </a:p>
          <a:p>
            <a:endParaRPr lang="en-GB" sz="2000" b="1" dirty="0"/>
          </a:p>
          <a:p>
            <a:endParaRPr lang="en-GB" sz="2000" b="1" dirty="0"/>
          </a:p>
          <a:p>
            <a:pPr marL="0" indent="0">
              <a:buNone/>
            </a:pPr>
            <a:r>
              <a:rPr lang="en-GB" sz="2000" b="1" dirty="0"/>
              <a:t>            Numicon				Base 10		     Tens Frames</a:t>
            </a:r>
          </a:p>
        </p:txBody>
      </p:sp>
      <p:pic>
        <p:nvPicPr>
          <p:cNvPr id="4" name="Picture 3">
            <a:extLst>
              <a:ext uri="{FF2B5EF4-FFF2-40B4-BE49-F238E27FC236}">
                <a16:creationId xmlns:a16="http://schemas.microsoft.com/office/drawing/2014/main" id="{73B60EDA-FDE9-4445-A2F2-1D3B8FFBCE43}"/>
              </a:ext>
            </a:extLst>
          </p:cNvPr>
          <p:cNvPicPr/>
          <p:nvPr/>
        </p:nvPicPr>
        <p:blipFill rotWithShape="1">
          <a:blip r:embed="rId2"/>
          <a:srcRect l="13627" t="32217" r="53635" b="19015"/>
          <a:stretch/>
        </p:blipFill>
        <p:spPr bwMode="auto">
          <a:xfrm>
            <a:off x="8417822" y="2749205"/>
            <a:ext cx="3164578" cy="2657682"/>
          </a:xfrm>
          <a:prstGeom prst="rect">
            <a:avLst/>
          </a:prstGeom>
          <a:ln>
            <a:noFill/>
          </a:ln>
          <a:extLst>
            <a:ext uri="{53640926-AAD7-44D8-BBD7-CCE9431645EC}">
              <a14:shadowObscured xmlns:a14="http://schemas.microsoft.com/office/drawing/2010/main"/>
            </a:ext>
          </a:extLst>
        </p:spPr>
      </p:pic>
      <p:pic>
        <p:nvPicPr>
          <p:cNvPr id="6" name="Picture 5">
            <a:extLst>
              <a:ext uri="{FF2B5EF4-FFF2-40B4-BE49-F238E27FC236}">
                <a16:creationId xmlns:a16="http://schemas.microsoft.com/office/drawing/2014/main" id="{3C37C4EC-49AA-4F82-87D0-559A46132C37}"/>
              </a:ext>
            </a:extLst>
          </p:cNvPr>
          <p:cNvPicPr>
            <a:picLocks noChangeAspect="1"/>
          </p:cNvPicPr>
          <p:nvPr/>
        </p:nvPicPr>
        <p:blipFill>
          <a:blip r:embed="rId3"/>
          <a:stretch>
            <a:fillRect/>
          </a:stretch>
        </p:blipFill>
        <p:spPr>
          <a:xfrm>
            <a:off x="308113" y="2797886"/>
            <a:ext cx="3810000" cy="2560320"/>
          </a:xfrm>
          <a:prstGeom prst="rect">
            <a:avLst/>
          </a:prstGeom>
        </p:spPr>
      </p:pic>
      <p:pic>
        <p:nvPicPr>
          <p:cNvPr id="8" name="Picture 7">
            <a:extLst>
              <a:ext uri="{FF2B5EF4-FFF2-40B4-BE49-F238E27FC236}">
                <a16:creationId xmlns:a16="http://schemas.microsoft.com/office/drawing/2014/main" id="{C98C952C-6388-42BE-943B-86AA7E1B8161}"/>
              </a:ext>
            </a:extLst>
          </p:cNvPr>
          <p:cNvPicPr>
            <a:picLocks noChangeAspect="1"/>
          </p:cNvPicPr>
          <p:nvPr/>
        </p:nvPicPr>
        <p:blipFill>
          <a:blip r:embed="rId4"/>
          <a:stretch>
            <a:fillRect/>
          </a:stretch>
        </p:blipFill>
        <p:spPr>
          <a:xfrm>
            <a:off x="4512678" y="3231241"/>
            <a:ext cx="3561211" cy="2029325"/>
          </a:xfrm>
          <a:prstGeom prst="rect">
            <a:avLst/>
          </a:prstGeom>
        </p:spPr>
      </p:pic>
    </p:spTree>
    <p:extLst>
      <p:ext uri="{BB962C8B-B14F-4D97-AF65-F5344CB8AC3E}">
        <p14:creationId xmlns:p14="http://schemas.microsoft.com/office/powerpoint/2010/main" val="20069943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F231C6-C458-43BD-9219-28DB7FD1A326}"/>
              </a:ext>
            </a:extLst>
          </p:cNvPr>
          <p:cNvSpPr>
            <a:spLocks noGrp="1"/>
          </p:cNvSpPr>
          <p:nvPr>
            <p:ph type="title"/>
          </p:nvPr>
        </p:nvSpPr>
        <p:spPr/>
        <p:txBody>
          <a:bodyPr>
            <a:normAutofit/>
          </a:bodyPr>
          <a:lstStyle/>
          <a:p>
            <a:pPr algn="ctr"/>
            <a:r>
              <a:rPr lang="en-GB" sz="8800" b="1" dirty="0"/>
              <a:t>Maths</a:t>
            </a:r>
          </a:p>
        </p:txBody>
      </p:sp>
      <p:sp>
        <p:nvSpPr>
          <p:cNvPr id="3" name="Content Placeholder 2">
            <a:extLst>
              <a:ext uri="{FF2B5EF4-FFF2-40B4-BE49-F238E27FC236}">
                <a16:creationId xmlns:a16="http://schemas.microsoft.com/office/drawing/2014/main" id="{E5B8A800-9A9D-4CF0-82BC-E9F74C14359B}"/>
              </a:ext>
            </a:extLst>
          </p:cNvPr>
          <p:cNvSpPr>
            <a:spLocks noGrp="1"/>
          </p:cNvSpPr>
          <p:nvPr>
            <p:ph idx="1"/>
          </p:nvPr>
        </p:nvSpPr>
        <p:spPr>
          <a:xfrm>
            <a:off x="397565" y="2103120"/>
            <a:ext cx="11277600" cy="3931920"/>
          </a:xfrm>
        </p:spPr>
        <p:txBody>
          <a:bodyPr>
            <a:normAutofit/>
          </a:bodyPr>
          <a:lstStyle/>
          <a:p>
            <a:r>
              <a:rPr lang="en-GB" sz="2400" b="1" dirty="0"/>
              <a:t>There is a huge focus on place value and understanding of number.</a:t>
            </a:r>
          </a:p>
          <a:p>
            <a:r>
              <a:rPr lang="en-GB" sz="2400" b="1" dirty="0"/>
              <a:t>The children need to be able to separate numbers into tens and ones.</a:t>
            </a:r>
          </a:p>
          <a:p>
            <a:endParaRPr lang="en-GB" sz="2400" b="1" dirty="0"/>
          </a:p>
          <a:p>
            <a:pPr marL="0" indent="0" algn="ctr">
              <a:buNone/>
            </a:pPr>
            <a:r>
              <a:rPr lang="en-GB" sz="6000" b="1" dirty="0"/>
              <a:t>46</a:t>
            </a:r>
          </a:p>
          <a:p>
            <a:pPr marL="0" indent="0" algn="ctr">
              <a:buNone/>
            </a:pPr>
            <a:r>
              <a:rPr lang="en-GB" sz="6000" dirty="0"/>
              <a:t>4 tens and 6 ones</a:t>
            </a:r>
          </a:p>
        </p:txBody>
      </p:sp>
    </p:spTree>
    <p:extLst>
      <p:ext uri="{BB962C8B-B14F-4D97-AF65-F5344CB8AC3E}">
        <p14:creationId xmlns:p14="http://schemas.microsoft.com/office/powerpoint/2010/main" val="5966946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AD690-C1FA-409F-B3C9-629C850EBEF5}"/>
              </a:ext>
            </a:extLst>
          </p:cNvPr>
          <p:cNvSpPr>
            <a:spLocks noGrp="1"/>
          </p:cNvSpPr>
          <p:nvPr>
            <p:ph type="title"/>
          </p:nvPr>
        </p:nvSpPr>
        <p:spPr>
          <a:xfrm>
            <a:off x="1066800" y="288691"/>
            <a:ext cx="10058400" cy="1371600"/>
          </a:xfrm>
        </p:spPr>
        <p:txBody>
          <a:bodyPr>
            <a:normAutofit/>
          </a:bodyPr>
          <a:lstStyle/>
          <a:p>
            <a:pPr algn="ctr"/>
            <a:r>
              <a:rPr lang="en-GB" sz="8800" b="1" dirty="0"/>
              <a:t>Maths</a:t>
            </a:r>
          </a:p>
        </p:txBody>
      </p:sp>
      <p:sp>
        <p:nvSpPr>
          <p:cNvPr id="3" name="Content Placeholder 2">
            <a:extLst>
              <a:ext uri="{FF2B5EF4-FFF2-40B4-BE49-F238E27FC236}">
                <a16:creationId xmlns:a16="http://schemas.microsoft.com/office/drawing/2014/main" id="{E0094CB6-540B-4324-A321-274F2613F9DD}"/>
              </a:ext>
            </a:extLst>
          </p:cNvPr>
          <p:cNvSpPr>
            <a:spLocks noGrp="1"/>
          </p:cNvSpPr>
          <p:nvPr>
            <p:ph idx="1"/>
          </p:nvPr>
        </p:nvSpPr>
        <p:spPr>
          <a:xfrm>
            <a:off x="450572" y="1785068"/>
            <a:ext cx="11343861" cy="3931920"/>
          </a:xfrm>
        </p:spPr>
        <p:txBody>
          <a:bodyPr>
            <a:normAutofit/>
          </a:bodyPr>
          <a:lstStyle/>
          <a:p>
            <a:r>
              <a:rPr lang="en-GB" sz="2400" b="1" dirty="0"/>
              <a:t>We also spend a lot of time counting in 2s, 5s and 10s.</a:t>
            </a:r>
          </a:p>
          <a:p>
            <a:r>
              <a:rPr lang="en-GB" sz="2400" b="1" dirty="0"/>
              <a:t>This then links to our times tables and we work on the 2, 5 &amp; 10 times tables.</a:t>
            </a:r>
          </a:p>
        </p:txBody>
      </p:sp>
      <p:pic>
        <p:nvPicPr>
          <p:cNvPr id="5" name="Picture 4">
            <a:extLst>
              <a:ext uri="{FF2B5EF4-FFF2-40B4-BE49-F238E27FC236}">
                <a16:creationId xmlns:a16="http://schemas.microsoft.com/office/drawing/2014/main" id="{AAB64471-D628-406A-9333-7AD45C53C8EE}"/>
              </a:ext>
            </a:extLst>
          </p:cNvPr>
          <p:cNvPicPr>
            <a:picLocks noChangeAspect="1"/>
          </p:cNvPicPr>
          <p:nvPr/>
        </p:nvPicPr>
        <p:blipFill>
          <a:blip r:embed="rId2"/>
          <a:stretch>
            <a:fillRect/>
          </a:stretch>
        </p:blipFill>
        <p:spPr>
          <a:xfrm>
            <a:off x="3741253" y="2988779"/>
            <a:ext cx="4762500" cy="3371850"/>
          </a:xfrm>
          <a:prstGeom prst="rect">
            <a:avLst/>
          </a:prstGeom>
        </p:spPr>
      </p:pic>
    </p:spTree>
    <p:extLst>
      <p:ext uri="{BB962C8B-B14F-4D97-AF65-F5344CB8AC3E}">
        <p14:creationId xmlns:p14="http://schemas.microsoft.com/office/powerpoint/2010/main" val="23013716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CB779-7075-41EE-9FD4-68C2F66483B7}"/>
              </a:ext>
            </a:extLst>
          </p:cNvPr>
          <p:cNvSpPr>
            <a:spLocks noGrp="1"/>
          </p:cNvSpPr>
          <p:nvPr>
            <p:ph type="title"/>
          </p:nvPr>
        </p:nvSpPr>
        <p:spPr/>
        <p:txBody>
          <a:bodyPr/>
          <a:lstStyle/>
          <a:p>
            <a:r>
              <a:rPr lang="en-GB" dirty="0"/>
              <a:t>What we do in school for reading</a:t>
            </a:r>
          </a:p>
        </p:txBody>
      </p:sp>
      <p:sp>
        <p:nvSpPr>
          <p:cNvPr id="3" name="Content Placeholder 2">
            <a:extLst>
              <a:ext uri="{FF2B5EF4-FFF2-40B4-BE49-F238E27FC236}">
                <a16:creationId xmlns:a16="http://schemas.microsoft.com/office/drawing/2014/main" id="{4C261803-D7E9-4557-9B36-CF82F041B305}"/>
              </a:ext>
            </a:extLst>
          </p:cNvPr>
          <p:cNvSpPr>
            <a:spLocks noGrp="1"/>
          </p:cNvSpPr>
          <p:nvPr>
            <p:ph idx="1"/>
          </p:nvPr>
        </p:nvSpPr>
        <p:spPr>
          <a:xfrm>
            <a:off x="1066800" y="2103119"/>
            <a:ext cx="10058400" cy="4244671"/>
          </a:xfrm>
        </p:spPr>
        <p:txBody>
          <a:bodyPr>
            <a:normAutofit/>
          </a:bodyPr>
          <a:lstStyle/>
          <a:p>
            <a:r>
              <a:rPr lang="en-GB" sz="2000" b="1" dirty="0"/>
              <a:t>Each day</a:t>
            </a:r>
          </a:p>
          <a:p>
            <a:pPr lvl="1"/>
            <a:r>
              <a:rPr lang="en-GB" sz="2000" dirty="0"/>
              <a:t>The children have dedicated reading time for 15 mins everyday so they can independently read their </a:t>
            </a:r>
            <a:r>
              <a:rPr lang="en-GB" sz="2000" dirty="0" err="1"/>
              <a:t>decodeable</a:t>
            </a:r>
            <a:r>
              <a:rPr lang="en-GB" sz="2000" dirty="0"/>
              <a:t> book. </a:t>
            </a:r>
          </a:p>
          <a:p>
            <a:pPr lvl="1"/>
            <a:r>
              <a:rPr lang="en-GB" sz="2000" dirty="0"/>
              <a:t>Dedicated story time with the teacher where the children are exposed to carefully selected books that are simply to be listened to and enjoyed.</a:t>
            </a:r>
          </a:p>
          <a:p>
            <a:pPr marL="274320" lvl="1" indent="0">
              <a:buNone/>
            </a:pPr>
            <a:endParaRPr lang="en-GB" sz="2000" dirty="0"/>
          </a:p>
          <a:p>
            <a:pPr lvl="1"/>
            <a:r>
              <a:rPr lang="en-GB" sz="2000" b="1" dirty="0"/>
              <a:t>Each week</a:t>
            </a:r>
          </a:p>
          <a:p>
            <a:pPr lvl="2"/>
            <a:r>
              <a:rPr lang="en-GB" sz="2000" dirty="0"/>
              <a:t>The teacher or teaching assistant will hear your child read aloud and swap books when needed. We aim for once a week but can’t always guarantee it. However, if they are not heard, we will check the reading record and if they have read at home, we will change the books.</a:t>
            </a:r>
          </a:p>
          <a:p>
            <a:pPr lvl="2"/>
            <a:r>
              <a:rPr lang="en-GB" sz="2000" dirty="0"/>
              <a:t>Whole class reading lessons focusing on reading skills and comprehension</a:t>
            </a:r>
          </a:p>
          <a:p>
            <a:pPr lvl="2"/>
            <a:endParaRPr lang="en-GB" dirty="0"/>
          </a:p>
        </p:txBody>
      </p:sp>
    </p:spTree>
    <p:extLst>
      <p:ext uri="{BB962C8B-B14F-4D97-AF65-F5344CB8AC3E}">
        <p14:creationId xmlns:p14="http://schemas.microsoft.com/office/powerpoint/2010/main" val="4157597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69FF7-ED35-4786-8BAF-AA530E8F02B0}"/>
              </a:ext>
            </a:extLst>
          </p:cNvPr>
          <p:cNvSpPr>
            <a:spLocks noGrp="1"/>
          </p:cNvSpPr>
          <p:nvPr>
            <p:ph type="title"/>
          </p:nvPr>
        </p:nvSpPr>
        <p:spPr/>
        <p:txBody>
          <a:bodyPr/>
          <a:lstStyle/>
          <a:p>
            <a:r>
              <a:rPr lang="en-GB" dirty="0"/>
              <a:t>Reading records</a:t>
            </a:r>
          </a:p>
        </p:txBody>
      </p:sp>
      <p:sp>
        <p:nvSpPr>
          <p:cNvPr id="3" name="Content Placeholder 2">
            <a:extLst>
              <a:ext uri="{FF2B5EF4-FFF2-40B4-BE49-F238E27FC236}">
                <a16:creationId xmlns:a16="http://schemas.microsoft.com/office/drawing/2014/main" id="{8AF0A84B-2378-4AA6-B711-9DEEF0400654}"/>
              </a:ext>
            </a:extLst>
          </p:cNvPr>
          <p:cNvSpPr>
            <a:spLocks noGrp="1"/>
          </p:cNvSpPr>
          <p:nvPr>
            <p:ph idx="1"/>
          </p:nvPr>
        </p:nvSpPr>
        <p:spPr>
          <a:xfrm>
            <a:off x="1066800" y="2103119"/>
            <a:ext cx="10058400" cy="4377193"/>
          </a:xfrm>
        </p:spPr>
        <p:txBody>
          <a:bodyPr>
            <a:normAutofit fontScale="92500" lnSpcReduction="20000"/>
          </a:bodyPr>
          <a:lstStyle/>
          <a:p>
            <a:r>
              <a:rPr lang="en-GB" sz="2400" dirty="0"/>
              <a:t>Your child will have a reading record book in their </a:t>
            </a:r>
          </a:p>
          <a:p>
            <a:pPr marL="0" indent="0">
              <a:buNone/>
            </a:pPr>
            <a:r>
              <a:rPr lang="en-GB" sz="2400" dirty="0"/>
              <a:t>bookbag.</a:t>
            </a:r>
          </a:p>
          <a:p>
            <a:endParaRPr lang="en-GB" sz="2400" dirty="0"/>
          </a:p>
          <a:p>
            <a:r>
              <a:rPr lang="en-GB" sz="2400" dirty="0"/>
              <a:t>These are to be written in mainly by the teacher and parents but as the year progresses, your child may wish to write in it too. </a:t>
            </a:r>
          </a:p>
          <a:p>
            <a:endParaRPr lang="en-GB" sz="2400" dirty="0"/>
          </a:p>
          <a:p>
            <a:r>
              <a:rPr lang="en-GB" sz="2400" dirty="0"/>
              <a:t>When you hear your child read, please write this in the book with the date and a signature so we can celebrate their reading success with them. </a:t>
            </a:r>
          </a:p>
          <a:p>
            <a:endParaRPr lang="en-GB" sz="2400" dirty="0"/>
          </a:p>
          <a:p>
            <a:r>
              <a:rPr lang="en-GB" sz="2400" dirty="0"/>
              <a:t>If they read with a grandparent or other adult, they are welcome to write in the book too!</a:t>
            </a:r>
          </a:p>
        </p:txBody>
      </p:sp>
      <p:pic>
        <p:nvPicPr>
          <p:cNvPr id="4" name="Picture 3">
            <a:extLst>
              <a:ext uri="{FF2B5EF4-FFF2-40B4-BE49-F238E27FC236}">
                <a16:creationId xmlns:a16="http://schemas.microsoft.com/office/drawing/2014/main" id="{DEF3E171-4ACB-4F88-8232-13EF817AEFA3}"/>
              </a:ext>
            </a:extLst>
          </p:cNvPr>
          <p:cNvPicPr/>
          <p:nvPr/>
        </p:nvPicPr>
        <p:blipFill rotWithShape="1">
          <a:blip r:embed="rId2">
            <a:extLst>
              <a:ext uri="{28A0092B-C50C-407E-A947-70E740481C1C}">
                <a14:useLocalDpi xmlns:a14="http://schemas.microsoft.com/office/drawing/2010/main" val="0"/>
              </a:ext>
            </a:extLst>
          </a:blip>
          <a:srcRect l="28594" r="30519" b="4887"/>
          <a:stretch/>
        </p:blipFill>
        <p:spPr bwMode="auto">
          <a:xfrm>
            <a:off x="9024731" y="238538"/>
            <a:ext cx="2517912" cy="298173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946557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B4DD3-EDCC-487D-921A-1D927FF6811B}"/>
              </a:ext>
            </a:extLst>
          </p:cNvPr>
          <p:cNvSpPr>
            <a:spLocks noGrp="1"/>
          </p:cNvSpPr>
          <p:nvPr>
            <p:ph type="title"/>
          </p:nvPr>
        </p:nvSpPr>
        <p:spPr/>
        <p:txBody>
          <a:bodyPr>
            <a:normAutofit fontScale="90000"/>
          </a:bodyPr>
          <a:lstStyle/>
          <a:p>
            <a:pPr algn="ctr"/>
            <a:r>
              <a:rPr lang="en-GB" dirty="0"/>
              <a:t>What books will your child bring home?</a:t>
            </a:r>
          </a:p>
        </p:txBody>
      </p:sp>
      <p:sp>
        <p:nvSpPr>
          <p:cNvPr id="3" name="Content Placeholder 2">
            <a:extLst>
              <a:ext uri="{FF2B5EF4-FFF2-40B4-BE49-F238E27FC236}">
                <a16:creationId xmlns:a16="http://schemas.microsoft.com/office/drawing/2014/main" id="{55E4B879-771C-428E-BEB3-C82CED2B8D69}"/>
              </a:ext>
            </a:extLst>
          </p:cNvPr>
          <p:cNvSpPr>
            <a:spLocks noGrp="1"/>
          </p:cNvSpPr>
          <p:nvPr>
            <p:ph idx="1"/>
          </p:nvPr>
        </p:nvSpPr>
        <p:spPr/>
        <p:txBody>
          <a:bodyPr>
            <a:normAutofit/>
          </a:bodyPr>
          <a:lstStyle/>
          <a:p>
            <a:pPr marL="0" indent="0">
              <a:buNone/>
            </a:pPr>
            <a:r>
              <a:rPr lang="en-GB" sz="3600" dirty="0"/>
              <a:t>A decodable book</a:t>
            </a:r>
          </a:p>
          <a:p>
            <a:pPr marL="342900" indent="-342900">
              <a:buAutoNum type="arabicPeriod"/>
            </a:pPr>
            <a:endParaRPr lang="en-GB" sz="3600" dirty="0"/>
          </a:p>
          <a:p>
            <a:pPr marL="342900" indent="-342900">
              <a:buAutoNum type="arabicPeriod"/>
            </a:pPr>
            <a:endParaRPr lang="en-GB" sz="3600" dirty="0"/>
          </a:p>
          <a:p>
            <a:pPr marL="342900" indent="-342900">
              <a:buAutoNum type="arabicPeriod"/>
            </a:pPr>
            <a:endParaRPr lang="en-GB" sz="3600" dirty="0"/>
          </a:p>
          <a:p>
            <a:pPr marL="0" indent="0">
              <a:buNone/>
            </a:pPr>
            <a:endParaRPr lang="en-GB" sz="3600" dirty="0"/>
          </a:p>
          <a:p>
            <a:pPr marL="0" indent="0">
              <a:buNone/>
            </a:pPr>
            <a:endParaRPr lang="en-GB" sz="3600" dirty="0"/>
          </a:p>
        </p:txBody>
      </p:sp>
      <p:pic>
        <p:nvPicPr>
          <p:cNvPr id="6" name="Picture 5">
            <a:extLst>
              <a:ext uri="{FF2B5EF4-FFF2-40B4-BE49-F238E27FC236}">
                <a16:creationId xmlns:a16="http://schemas.microsoft.com/office/drawing/2014/main" id="{6CA5AD6A-90A8-4D03-9856-5B53425B1EC1}"/>
              </a:ext>
            </a:extLst>
          </p:cNvPr>
          <p:cNvPicPr>
            <a:picLocks noChangeAspect="1"/>
          </p:cNvPicPr>
          <p:nvPr/>
        </p:nvPicPr>
        <p:blipFill>
          <a:blip r:embed="rId2"/>
          <a:stretch>
            <a:fillRect/>
          </a:stretch>
        </p:blipFill>
        <p:spPr>
          <a:xfrm>
            <a:off x="3848652" y="2857610"/>
            <a:ext cx="3413539" cy="3413539"/>
          </a:xfrm>
          <a:prstGeom prst="rect">
            <a:avLst/>
          </a:prstGeom>
        </p:spPr>
      </p:pic>
      <p:sp>
        <p:nvSpPr>
          <p:cNvPr id="7" name="TextBox 6">
            <a:extLst>
              <a:ext uri="{FF2B5EF4-FFF2-40B4-BE49-F238E27FC236}">
                <a16:creationId xmlns:a16="http://schemas.microsoft.com/office/drawing/2014/main" id="{B144F2E2-60C4-4E75-95E4-C96D8F7D2705}"/>
              </a:ext>
            </a:extLst>
          </p:cNvPr>
          <p:cNvSpPr txBox="1"/>
          <p:nvPr/>
        </p:nvSpPr>
        <p:spPr>
          <a:xfrm>
            <a:off x="8110330" y="3167270"/>
            <a:ext cx="3014870" cy="2308324"/>
          </a:xfrm>
          <a:prstGeom prst="rect">
            <a:avLst/>
          </a:prstGeom>
          <a:noFill/>
        </p:spPr>
        <p:txBody>
          <a:bodyPr wrap="square" rtlCol="0">
            <a:spAutoFit/>
          </a:bodyPr>
          <a:lstStyle/>
          <a:p>
            <a:pPr algn="ctr"/>
            <a:r>
              <a:rPr lang="en-GB" dirty="0"/>
              <a:t>A Bug Club or other scheme book which ONLY contain sounds and tricky words that your child has been taught in school to enable them to experience success. </a:t>
            </a:r>
          </a:p>
        </p:txBody>
      </p:sp>
    </p:spTree>
    <p:extLst>
      <p:ext uri="{BB962C8B-B14F-4D97-AF65-F5344CB8AC3E}">
        <p14:creationId xmlns:p14="http://schemas.microsoft.com/office/powerpoint/2010/main" val="1615816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B4DD3-EDCC-487D-921A-1D927FF6811B}"/>
              </a:ext>
            </a:extLst>
          </p:cNvPr>
          <p:cNvSpPr>
            <a:spLocks noGrp="1"/>
          </p:cNvSpPr>
          <p:nvPr>
            <p:ph type="title"/>
          </p:nvPr>
        </p:nvSpPr>
        <p:spPr/>
        <p:txBody>
          <a:bodyPr>
            <a:normAutofit fontScale="90000"/>
          </a:bodyPr>
          <a:lstStyle/>
          <a:p>
            <a:pPr algn="ctr"/>
            <a:r>
              <a:rPr lang="en-GB" dirty="0"/>
              <a:t>What books will your child bring home?</a:t>
            </a:r>
          </a:p>
        </p:txBody>
      </p:sp>
      <p:pic>
        <p:nvPicPr>
          <p:cNvPr id="6" name="Picture 5">
            <a:extLst>
              <a:ext uri="{FF2B5EF4-FFF2-40B4-BE49-F238E27FC236}">
                <a16:creationId xmlns:a16="http://schemas.microsoft.com/office/drawing/2014/main" id="{6CA5AD6A-90A8-4D03-9856-5B53425B1EC1}"/>
              </a:ext>
            </a:extLst>
          </p:cNvPr>
          <p:cNvPicPr>
            <a:picLocks noChangeAspect="1"/>
          </p:cNvPicPr>
          <p:nvPr/>
        </p:nvPicPr>
        <p:blipFill>
          <a:blip r:embed="rId2"/>
          <a:stretch>
            <a:fillRect/>
          </a:stretch>
        </p:blipFill>
        <p:spPr>
          <a:xfrm>
            <a:off x="1529521" y="2103120"/>
            <a:ext cx="4433957" cy="4433957"/>
          </a:xfrm>
          <a:prstGeom prst="rect">
            <a:avLst/>
          </a:prstGeom>
        </p:spPr>
      </p:pic>
      <p:sp>
        <p:nvSpPr>
          <p:cNvPr id="7" name="TextBox 6">
            <a:extLst>
              <a:ext uri="{FF2B5EF4-FFF2-40B4-BE49-F238E27FC236}">
                <a16:creationId xmlns:a16="http://schemas.microsoft.com/office/drawing/2014/main" id="{B144F2E2-60C4-4E75-95E4-C96D8F7D2705}"/>
              </a:ext>
            </a:extLst>
          </p:cNvPr>
          <p:cNvSpPr txBox="1"/>
          <p:nvPr/>
        </p:nvSpPr>
        <p:spPr>
          <a:xfrm>
            <a:off x="6347791" y="2584175"/>
            <a:ext cx="4777409" cy="3139321"/>
          </a:xfrm>
          <a:prstGeom prst="rect">
            <a:avLst/>
          </a:prstGeom>
          <a:noFill/>
        </p:spPr>
        <p:txBody>
          <a:bodyPr wrap="square" rtlCol="0">
            <a:spAutoFit/>
          </a:bodyPr>
          <a:lstStyle/>
          <a:p>
            <a:pPr algn="ctr"/>
            <a:r>
              <a:rPr lang="en-GB" dirty="0"/>
              <a:t>A truly decodable book should be 95% accessible to your child in order to help them experience success. This can sometimes feel like the book is ‘too easy’ for your child but it is a vital step in the journey towards reading for pleasure.</a:t>
            </a:r>
          </a:p>
          <a:p>
            <a:pPr algn="ctr"/>
            <a:endParaRPr lang="en-GB" dirty="0"/>
          </a:p>
          <a:p>
            <a:pPr algn="ctr"/>
            <a:r>
              <a:rPr lang="en-GB" dirty="0"/>
              <a:t>A book that is less accessible can quickly become demotivating for the child so we wish to avoid this and nurture lifelong readers!</a:t>
            </a:r>
          </a:p>
        </p:txBody>
      </p:sp>
    </p:spTree>
    <p:extLst>
      <p:ext uri="{BB962C8B-B14F-4D97-AF65-F5344CB8AC3E}">
        <p14:creationId xmlns:p14="http://schemas.microsoft.com/office/powerpoint/2010/main" val="9317181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B4DD3-EDCC-487D-921A-1D927FF6811B}"/>
              </a:ext>
            </a:extLst>
          </p:cNvPr>
          <p:cNvSpPr>
            <a:spLocks noGrp="1"/>
          </p:cNvSpPr>
          <p:nvPr>
            <p:ph type="title"/>
          </p:nvPr>
        </p:nvSpPr>
        <p:spPr/>
        <p:txBody>
          <a:bodyPr>
            <a:normAutofit fontScale="90000"/>
          </a:bodyPr>
          <a:lstStyle/>
          <a:p>
            <a:pPr algn="ctr"/>
            <a:r>
              <a:rPr lang="en-GB" dirty="0"/>
              <a:t>What books will your child bring home?</a:t>
            </a:r>
          </a:p>
        </p:txBody>
      </p:sp>
      <p:sp>
        <p:nvSpPr>
          <p:cNvPr id="3" name="Content Placeholder 2">
            <a:extLst>
              <a:ext uri="{FF2B5EF4-FFF2-40B4-BE49-F238E27FC236}">
                <a16:creationId xmlns:a16="http://schemas.microsoft.com/office/drawing/2014/main" id="{55E4B879-771C-428E-BEB3-C82CED2B8D69}"/>
              </a:ext>
            </a:extLst>
          </p:cNvPr>
          <p:cNvSpPr>
            <a:spLocks noGrp="1"/>
          </p:cNvSpPr>
          <p:nvPr>
            <p:ph idx="1"/>
          </p:nvPr>
        </p:nvSpPr>
        <p:spPr/>
        <p:txBody>
          <a:bodyPr>
            <a:normAutofit/>
          </a:bodyPr>
          <a:lstStyle/>
          <a:p>
            <a:pPr marL="0" indent="0">
              <a:buNone/>
            </a:pPr>
            <a:r>
              <a:rPr lang="en-GB" sz="3600" dirty="0"/>
              <a:t>A sharing book</a:t>
            </a:r>
          </a:p>
          <a:p>
            <a:pPr marL="342900" indent="-342900">
              <a:buAutoNum type="arabicPeriod"/>
            </a:pPr>
            <a:endParaRPr lang="en-GB" sz="3600" dirty="0"/>
          </a:p>
          <a:p>
            <a:pPr marL="342900" indent="-342900">
              <a:buAutoNum type="arabicPeriod"/>
            </a:pPr>
            <a:endParaRPr lang="en-GB" sz="3600" dirty="0"/>
          </a:p>
          <a:p>
            <a:pPr marL="342900" indent="-342900">
              <a:buAutoNum type="arabicPeriod"/>
            </a:pPr>
            <a:endParaRPr lang="en-GB" sz="3600" dirty="0"/>
          </a:p>
          <a:p>
            <a:pPr marL="0" indent="0">
              <a:buNone/>
            </a:pPr>
            <a:endParaRPr lang="en-GB" sz="3600" dirty="0"/>
          </a:p>
          <a:p>
            <a:pPr marL="0" indent="0">
              <a:buNone/>
            </a:pPr>
            <a:endParaRPr lang="en-GB" sz="3600" dirty="0"/>
          </a:p>
        </p:txBody>
      </p:sp>
      <p:sp>
        <p:nvSpPr>
          <p:cNvPr id="7" name="TextBox 6">
            <a:extLst>
              <a:ext uri="{FF2B5EF4-FFF2-40B4-BE49-F238E27FC236}">
                <a16:creationId xmlns:a16="http://schemas.microsoft.com/office/drawing/2014/main" id="{B144F2E2-60C4-4E75-95E4-C96D8F7D2705}"/>
              </a:ext>
            </a:extLst>
          </p:cNvPr>
          <p:cNvSpPr txBox="1"/>
          <p:nvPr/>
        </p:nvSpPr>
        <p:spPr>
          <a:xfrm>
            <a:off x="8110330" y="3167270"/>
            <a:ext cx="3014870" cy="2308324"/>
          </a:xfrm>
          <a:prstGeom prst="rect">
            <a:avLst/>
          </a:prstGeom>
          <a:noFill/>
        </p:spPr>
        <p:txBody>
          <a:bodyPr wrap="square" rtlCol="0">
            <a:spAutoFit/>
          </a:bodyPr>
          <a:lstStyle/>
          <a:p>
            <a:pPr algn="ctr"/>
            <a:r>
              <a:rPr lang="en-GB" dirty="0"/>
              <a:t>A book from our class library that should be enjoyed together. These books are not fully decodable so while your child may like to identify some words, it will usually be read aloud by you.  </a:t>
            </a:r>
          </a:p>
        </p:txBody>
      </p:sp>
      <p:pic>
        <p:nvPicPr>
          <p:cNvPr id="5" name="Picture 4">
            <a:extLst>
              <a:ext uri="{FF2B5EF4-FFF2-40B4-BE49-F238E27FC236}">
                <a16:creationId xmlns:a16="http://schemas.microsoft.com/office/drawing/2014/main" id="{7C120075-C920-43B4-83FF-17AEE80E31A1}"/>
              </a:ext>
            </a:extLst>
          </p:cNvPr>
          <p:cNvPicPr>
            <a:picLocks noChangeAspect="1"/>
          </p:cNvPicPr>
          <p:nvPr/>
        </p:nvPicPr>
        <p:blipFill>
          <a:blip r:embed="rId2"/>
          <a:stretch>
            <a:fillRect/>
          </a:stretch>
        </p:blipFill>
        <p:spPr>
          <a:xfrm>
            <a:off x="4710684" y="2014194"/>
            <a:ext cx="2770632" cy="4343400"/>
          </a:xfrm>
          <a:prstGeom prst="rect">
            <a:avLst/>
          </a:prstGeom>
        </p:spPr>
      </p:pic>
    </p:spTree>
    <p:extLst>
      <p:ext uri="{BB962C8B-B14F-4D97-AF65-F5344CB8AC3E}">
        <p14:creationId xmlns:p14="http://schemas.microsoft.com/office/powerpoint/2010/main" val="21725202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E40BD-4EB8-4D89-89E0-49FEFD5FAD2E}"/>
              </a:ext>
            </a:extLst>
          </p:cNvPr>
          <p:cNvSpPr>
            <a:spLocks noGrp="1"/>
          </p:cNvSpPr>
          <p:nvPr>
            <p:ph type="title"/>
          </p:nvPr>
        </p:nvSpPr>
        <p:spPr/>
        <p:txBody>
          <a:bodyPr/>
          <a:lstStyle/>
          <a:p>
            <a:r>
              <a:rPr lang="en-GB" dirty="0"/>
              <a:t>The importance of repetition</a:t>
            </a:r>
          </a:p>
        </p:txBody>
      </p:sp>
      <p:sp>
        <p:nvSpPr>
          <p:cNvPr id="3" name="Content Placeholder 2">
            <a:extLst>
              <a:ext uri="{FF2B5EF4-FFF2-40B4-BE49-F238E27FC236}">
                <a16:creationId xmlns:a16="http://schemas.microsoft.com/office/drawing/2014/main" id="{D6A3E2D9-76E6-414F-94B8-300F0AF5B2AC}"/>
              </a:ext>
            </a:extLst>
          </p:cNvPr>
          <p:cNvSpPr>
            <a:spLocks noGrp="1"/>
          </p:cNvSpPr>
          <p:nvPr>
            <p:ph idx="1"/>
          </p:nvPr>
        </p:nvSpPr>
        <p:spPr/>
        <p:txBody>
          <a:bodyPr>
            <a:normAutofit/>
          </a:bodyPr>
          <a:lstStyle/>
          <a:p>
            <a:pPr marL="0" indent="0" algn="ctr">
              <a:buNone/>
            </a:pPr>
            <a:r>
              <a:rPr lang="en-GB" sz="2800" dirty="0"/>
              <a:t>Our advice, based on our recent training, is that the decodable books should be read </a:t>
            </a:r>
            <a:r>
              <a:rPr lang="en-GB" sz="2800" b="1" dirty="0"/>
              <a:t>four times </a:t>
            </a:r>
            <a:r>
              <a:rPr lang="en-GB" sz="2800" dirty="0"/>
              <a:t>across the week that you have it. </a:t>
            </a:r>
          </a:p>
        </p:txBody>
      </p:sp>
    </p:spTree>
    <p:extLst>
      <p:ext uri="{BB962C8B-B14F-4D97-AF65-F5344CB8AC3E}">
        <p14:creationId xmlns:p14="http://schemas.microsoft.com/office/powerpoint/2010/main" val="38656511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E40BD-4EB8-4D89-89E0-49FEFD5FAD2E}"/>
              </a:ext>
            </a:extLst>
          </p:cNvPr>
          <p:cNvSpPr>
            <a:spLocks noGrp="1"/>
          </p:cNvSpPr>
          <p:nvPr>
            <p:ph type="title"/>
          </p:nvPr>
        </p:nvSpPr>
        <p:spPr/>
        <p:txBody>
          <a:bodyPr/>
          <a:lstStyle/>
          <a:p>
            <a:r>
              <a:rPr lang="en-GB" dirty="0"/>
              <a:t>The importance of repetition</a:t>
            </a:r>
          </a:p>
        </p:txBody>
      </p:sp>
      <p:sp>
        <p:nvSpPr>
          <p:cNvPr id="3" name="Content Placeholder 2">
            <a:extLst>
              <a:ext uri="{FF2B5EF4-FFF2-40B4-BE49-F238E27FC236}">
                <a16:creationId xmlns:a16="http://schemas.microsoft.com/office/drawing/2014/main" id="{D6A3E2D9-76E6-414F-94B8-300F0AF5B2AC}"/>
              </a:ext>
            </a:extLst>
          </p:cNvPr>
          <p:cNvSpPr>
            <a:spLocks noGrp="1"/>
          </p:cNvSpPr>
          <p:nvPr>
            <p:ph idx="1"/>
          </p:nvPr>
        </p:nvSpPr>
        <p:spPr/>
        <p:txBody>
          <a:bodyPr>
            <a:normAutofit/>
          </a:bodyPr>
          <a:lstStyle/>
          <a:p>
            <a:pPr marL="0" indent="0" algn="ctr">
              <a:buNone/>
            </a:pPr>
            <a:r>
              <a:rPr lang="en-GB" sz="2800" dirty="0"/>
              <a:t>The first time your child reads it, they will be focusing on </a:t>
            </a:r>
            <a:r>
              <a:rPr lang="en-GB" sz="2800" b="1" u="sng" dirty="0"/>
              <a:t>decoding. </a:t>
            </a:r>
          </a:p>
          <a:p>
            <a:pPr marL="0" indent="0" algn="ctr">
              <a:buNone/>
            </a:pPr>
            <a:endParaRPr lang="en-GB" sz="2800" dirty="0"/>
          </a:p>
          <a:p>
            <a:pPr marL="0" indent="0" algn="ctr">
              <a:buNone/>
            </a:pPr>
            <a:r>
              <a:rPr lang="en-GB" sz="2800" dirty="0"/>
              <a:t>It is the first time they will have seen these words so they will be sounding out and blending aloud or in their head. </a:t>
            </a:r>
          </a:p>
        </p:txBody>
      </p:sp>
      <p:pic>
        <p:nvPicPr>
          <p:cNvPr id="5" name="Picture 4">
            <a:extLst>
              <a:ext uri="{FF2B5EF4-FFF2-40B4-BE49-F238E27FC236}">
                <a16:creationId xmlns:a16="http://schemas.microsoft.com/office/drawing/2014/main" id="{E51DFED7-7DE8-4D45-BFC3-68EBE0D45CA8}"/>
              </a:ext>
            </a:extLst>
          </p:cNvPr>
          <p:cNvPicPr>
            <a:picLocks noChangeAspect="1"/>
          </p:cNvPicPr>
          <p:nvPr/>
        </p:nvPicPr>
        <p:blipFill>
          <a:blip r:embed="rId2"/>
          <a:stretch>
            <a:fillRect/>
          </a:stretch>
        </p:blipFill>
        <p:spPr>
          <a:xfrm>
            <a:off x="4357481" y="4596424"/>
            <a:ext cx="3116746" cy="1879214"/>
          </a:xfrm>
          <a:prstGeom prst="rect">
            <a:avLst/>
          </a:prstGeom>
        </p:spPr>
      </p:pic>
    </p:spTree>
    <p:extLst>
      <p:ext uri="{BB962C8B-B14F-4D97-AF65-F5344CB8AC3E}">
        <p14:creationId xmlns:p14="http://schemas.microsoft.com/office/powerpoint/2010/main" val="22542226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E40BD-4EB8-4D89-89E0-49FEFD5FAD2E}"/>
              </a:ext>
            </a:extLst>
          </p:cNvPr>
          <p:cNvSpPr>
            <a:spLocks noGrp="1"/>
          </p:cNvSpPr>
          <p:nvPr>
            <p:ph type="title"/>
          </p:nvPr>
        </p:nvSpPr>
        <p:spPr/>
        <p:txBody>
          <a:bodyPr/>
          <a:lstStyle/>
          <a:p>
            <a:r>
              <a:rPr lang="en-GB" dirty="0"/>
              <a:t>The importance of repetition</a:t>
            </a:r>
          </a:p>
        </p:txBody>
      </p:sp>
      <p:sp>
        <p:nvSpPr>
          <p:cNvPr id="3" name="Content Placeholder 2">
            <a:extLst>
              <a:ext uri="{FF2B5EF4-FFF2-40B4-BE49-F238E27FC236}">
                <a16:creationId xmlns:a16="http://schemas.microsoft.com/office/drawing/2014/main" id="{D6A3E2D9-76E6-414F-94B8-300F0AF5B2AC}"/>
              </a:ext>
            </a:extLst>
          </p:cNvPr>
          <p:cNvSpPr>
            <a:spLocks noGrp="1"/>
          </p:cNvSpPr>
          <p:nvPr>
            <p:ph idx="1"/>
          </p:nvPr>
        </p:nvSpPr>
        <p:spPr/>
        <p:txBody>
          <a:bodyPr>
            <a:normAutofit/>
          </a:bodyPr>
          <a:lstStyle/>
          <a:p>
            <a:pPr marL="0" indent="0" algn="ctr">
              <a:buNone/>
            </a:pPr>
            <a:r>
              <a:rPr lang="en-GB" sz="2800" dirty="0"/>
              <a:t>The second time your child reads it, they will be focusing on </a:t>
            </a:r>
            <a:r>
              <a:rPr lang="en-GB" sz="2800" b="1" u="sng" dirty="0"/>
              <a:t>fluency. </a:t>
            </a:r>
          </a:p>
          <a:p>
            <a:pPr marL="0" indent="0" algn="ctr">
              <a:buNone/>
            </a:pPr>
            <a:endParaRPr lang="en-GB" sz="2800" dirty="0"/>
          </a:p>
          <a:p>
            <a:pPr marL="0" indent="0" algn="ctr">
              <a:buNone/>
            </a:pPr>
            <a:r>
              <a:rPr lang="en-GB" sz="2800" dirty="0"/>
              <a:t>Having seen it once, they can focus less on decoding and increase their speed and fluency. </a:t>
            </a:r>
          </a:p>
        </p:txBody>
      </p:sp>
      <p:pic>
        <p:nvPicPr>
          <p:cNvPr id="6" name="Picture 5">
            <a:extLst>
              <a:ext uri="{FF2B5EF4-FFF2-40B4-BE49-F238E27FC236}">
                <a16:creationId xmlns:a16="http://schemas.microsoft.com/office/drawing/2014/main" id="{2C320282-FC62-4EB1-9A4F-AFF53DC93A19}"/>
              </a:ext>
            </a:extLst>
          </p:cNvPr>
          <p:cNvPicPr>
            <a:picLocks noChangeAspect="1"/>
          </p:cNvPicPr>
          <p:nvPr/>
        </p:nvPicPr>
        <p:blipFill>
          <a:blip r:embed="rId2"/>
          <a:stretch>
            <a:fillRect/>
          </a:stretch>
        </p:blipFill>
        <p:spPr>
          <a:xfrm>
            <a:off x="3636894" y="4531208"/>
            <a:ext cx="5454097" cy="2142681"/>
          </a:xfrm>
          <a:prstGeom prst="rect">
            <a:avLst/>
          </a:prstGeom>
        </p:spPr>
      </p:pic>
    </p:spTree>
    <p:extLst>
      <p:ext uri="{BB962C8B-B14F-4D97-AF65-F5344CB8AC3E}">
        <p14:creationId xmlns:p14="http://schemas.microsoft.com/office/powerpoint/2010/main" val="14127670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E40BD-4EB8-4D89-89E0-49FEFD5FAD2E}"/>
              </a:ext>
            </a:extLst>
          </p:cNvPr>
          <p:cNvSpPr>
            <a:spLocks noGrp="1"/>
          </p:cNvSpPr>
          <p:nvPr>
            <p:ph type="title"/>
          </p:nvPr>
        </p:nvSpPr>
        <p:spPr/>
        <p:txBody>
          <a:bodyPr/>
          <a:lstStyle/>
          <a:p>
            <a:r>
              <a:rPr lang="en-GB" dirty="0"/>
              <a:t>The importance of repetition</a:t>
            </a:r>
          </a:p>
        </p:txBody>
      </p:sp>
      <p:sp>
        <p:nvSpPr>
          <p:cNvPr id="3" name="Content Placeholder 2">
            <a:extLst>
              <a:ext uri="{FF2B5EF4-FFF2-40B4-BE49-F238E27FC236}">
                <a16:creationId xmlns:a16="http://schemas.microsoft.com/office/drawing/2014/main" id="{D6A3E2D9-76E6-414F-94B8-300F0AF5B2AC}"/>
              </a:ext>
            </a:extLst>
          </p:cNvPr>
          <p:cNvSpPr>
            <a:spLocks noGrp="1"/>
          </p:cNvSpPr>
          <p:nvPr>
            <p:ph idx="1"/>
          </p:nvPr>
        </p:nvSpPr>
        <p:spPr/>
        <p:txBody>
          <a:bodyPr>
            <a:normAutofit/>
          </a:bodyPr>
          <a:lstStyle/>
          <a:p>
            <a:pPr marL="0" indent="0" algn="ctr">
              <a:buNone/>
            </a:pPr>
            <a:r>
              <a:rPr lang="en-GB" sz="2800" dirty="0"/>
              <a:t>The third time your child reads it, they will be focusing on </a:t>
            </a:r>
            <a:r>
              <a:rPr lang="en-GB" sz="2800" b="1" u="sng" dirty="0"/>
              <a:t>comprehension. </a:t>
            </a:r>
          </a:p>
          <a:p>
            <a:pPr marL="0" indent="0" algn="ctr">
              <a:buNone/>
            </a:pPr>
            <a:endParaRPr lang="en-GB" sz="2800" dirty="0"/>
          </a:p>
          <a:p>
            <a:pPr marL="0" indent="0" algn="ctr">
              <a:buNone/>
            </a:pPr>
            <a:r>
              <a:rPr lang="en-GB" sz="2800" dirty="0"/>
              <a:t>Now they are familiar with the story, they can make predictions or inferences about the story in fiction. Equally they can comment on layout and information in non-fiction. Maybe you could ask some questions?</a:t>
            </a:r>
          </a:p>
        </p:txBody>
      </p:sp>
    </p:spTree>
    <p:extLst>
      <p:ext uri="{BB962C8B-B14F-4D97-AF65-F5344CB8AC3E}">
        <p14:creationId xmlns:p14="http://schemas.microsoft.com/office/powerpoint/2010/main" val="34740314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E40BD-4EB8-4D89-89E0-49FEFD5FAD2E}"/>
              </a:ext>
            </a:extLst>
          </p:cNvPr>
          <p:cNvSpPr>
            <a:spLocks noGrp="1"/>
          </p:cNvSpPr>
          <p:nvPr>
            <p:ph type="title"/>
          </p:nvPr>
        </p:nvSpPr>
        <p:spPr/>
        <p:txBody>
          <a:bodyPr/>
          <a:lstStyle/>
          <a:p>
            <a:r>
              <a:rPr lang="en-GB" dirty="0"/>
              <a:t>The importance of repetition</a:t>
            </a:r>
          </a:p>
        </p:txBody>
      </p:sp>
      <p:sp>
        <p:nvSpPr>
          <p:cNvPr id="3" name="Content Placeholder 2">
            <a:extLst>
              <a:ext uri="{FF2B5EF4-FFF2-40B4-BE49-F238E27FC236}">
                <a16:creationId xmlns:a16="http://schemas.microsoft.com/office/drawing/2014/main" id="{D6A3E2D9-76E6-414F-94B8-300F0AF5B2AC}"/>
              </a:ext>
            </a:extLst>
          </p:cNvPr>
          <p:cNvSpPr>
            <a:spLocks noGrp="1"/>
          </p:cNvSpPr>
          <p:nvPr>
            <p:ph idx="1"/>
          </p:nvPr>
        </p:nvSpPr>
        <p:spPr/>
        <p:txBody>
          <a:bodyPr>
            <a:normAutofit/>
          </a:bodyPr>
          <a:lstStyle/>
          <a:p>
            <a:pPr marL="0" indent="0" algn="ctr">
              <a:buNone/>
            </a:pPr>
            <a:r>
              <a:rPr lang="en-GB" sz="2800" dirty="0"/>
              <a:t>The final time your child reads it, they will be focusing on </a:t>
            </a:r>
            <a:r>
              <a:rPr lang="en-GB" sz="2800" b="1" u="sng" dirty="0"/>
              <a:t>prosody/storyteller’s voice. </a:t>
            </a:r>
          </a:p>
          <a:p>
            <a:pPr marL="0" indent="0" algn="ctr">
              <a:buNone/>
            </a:pPr>
            <a:endParaRPr lang="en-GB" sz="2800" dirty="0"/>
          </a:p>
          <a:p>
            <a:pPr marL="0" indent="0">
              <a:buNone/>
            </a:pPr>
            <a:r>
              <a:rPr lang="en-GB" sz="2800" dirty="0"/>
              <a:t>They know the book very well now and can</a:t>
            </a:r>
          </a:p>
          <a:p>
            <a:pPr marL="0" indent="0">
              <a:buNone/>
            </a:pPr>
            <a:r>
              <a:rPr lang="en-GB" sz="2800" dirty="0"/>
              <a:t>focus on expression. Could they read it to a </a:t>
            </a:r>
          </a:p>
          <a:p>
            <a:pPr marL="0" indent="0">
              <a:buNone/>
            </a:pPr>
            <a:r>
              <a:rPr lang="en-GB" sz="2800" dirty="0"/>
              <a:t>younger sibling or a teddy?</a:t>
            </a:r>
          </a:p>
        </p:txBody>
      </p:sp>
      <p:pic>
        <p:nvPicPr>
          <p:cNvPr id="5" name="Picture 4">
            <a:extLst>
              <a:ext uri="{FF2B5EF4-FFF2-40B4-BE49-F238E27FC236}">
                <a16:creationId xmlns:a16="http://schemas.microsoft.com/office/drawing/2014/main" id="{76C357EE-573A-46D3-AD70-138149AFDFE7}"/>
              </a:ext>
            </a:extLst>
          </p:cNvPr>
          <p:cNvPicPr>
            <a:picLocks noChangeAspect="1"/>
          </p:cNvPicPr>
          <p:nvPr/>
        </p:nvPicPr>
        <p:blipFill>
          <a:blip r:embed="rId2"/>
          <a:stretch>
            <a:fillRect/>
          </a:stretch>
        </p:blipFill>
        <p:spPr>
          <a:xfrm>
            <a:off x="9028251" y="3270111"/>
            <a:ext cx="2096949" cy="3147391"/>
          </a:xfrm>
          <a:prstGeom prst="rect">
            <a:avLst/>
          </a:prstGeom>
        </p:spPr>
      </p:pic>
    </p:spTree>
    <p:extLst>
      <p:ext uri="{BB962C8B-B14F-4D97-AF65-F5344CB8AC3E}">
        <p14:creationId xmlns:p14="http://schemas.microsoft.com/office/powerpoint/2010/main" val="8535713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E40BD-4EB8-4D89-89E0-49FEFD5FAD2E}"/>
              </a:ext>
            </a:extLst>
          </p:cNvPr>
          <p:cNvSpPr>
            <a:spLocks noGrp="1"/>
          </p:cNvSpPr>
          <p:nvPr>
            <p:ph type="title"/>
          </p:nvPr>
        </p:nvSpPr>
        <p:spPr/>
        <p:txBody>
          <a:bodyPr/>
          <a:lstStyle/>
          <a:p>
            <a:r>
              <a:rPr lang="en-GB" dirty="0"/>
              <a:t>The importance of repetition</a:t>
            </a:r>
          </a:p>
        </p:txBody>
      </p:sp>
      <p:sp>
        <p:nvSpPr>
          <p:cNvPr id="3" name="Content Placeholder 2">
            <a:extLst>
              <a:ext uri="{FF2B5EF4-FFF2-40B4-BE49-F238E27FC236}">
                <a16:creationId xmlns:a16="http://schemas.microsoft.com/office/drawing/2014/main" id="{D6A3E2D9-76E6-414F-94B8-300F0AF5B2AC}"/>
              </a:ext>
            </a:extLst>
          </p:cNvPr>
          <p:cNvSpPr>
            <a:spLocks noGrp="1"/>
          </p:cNvSpPr>
          <p:nvPr>
            <p:ph idx="1"/>
          </p:nvPr>
        </p:nvSpPr>
        <p:spPr/>
        <p:txBody>
          <a:bodyPr>
            <a:normAutofit/>
          </a:bodyPr>
          <a:lstStyle/>
          <a:p>
            <a:pPr marL="514350" indent="-514350" algn="ctr">
              <a:buAutoNum type="arabicPeriod"/>
            </a:pPr>
            <a:r>
              <a:rPr lang="en-GB" sz="4000" dirty="0"/>
              <a:t>Decoding</a:t>
            </a:r>
          </a:p>
          <a:p>
            <a:pPr marL="514350" indent="-514350" algn="ctr">
              <a:buAutoNum type="arabicPeriod"/>
            </a:pPr>
            <a:r>
              <a:rPr lang="en-GB" sz="4000" dirty="0"/>
              <a:t>Fluency</a:t>
            </a:r>
          </a:p>
          <a:p>
            <a:pPr marL="514350" indent="-514350" algn="ctr">
              <a:buAutoNum type="arabicPeriod"/>
            </a:pPr>
            <a:r>
              <a:rPr lang="en-GB" sz="4000" dirty="0"/>
              <a:t>Comprehension</a:t>
            </a:r>
          </a:p>
          <a:p>
            <a:pPr marL="514350" indent="-514350" algn="ctr">
              <a:buAutoNum type="arabicPeriod"/>
            </a:pPr>
            <a:r>
              <a:rPr lang="en-GB" sz="4000" dirty="0"/>
              <a:t>Prosody/storyteller’s voice</a:t>
            </a:r>
          </a:p>
        </p:txBody>
      </p:sp>
    </p:spTree>
    <p:extLst>
      <p:ext uri="{BB962C8B-B14F-4D97-AF65-F5344CB8AC3E}">
        <p14:creationId xmlns:p14="http://schemas.microsoft.com/office/powerpoint/2010/main" val="14711151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E40BD-4EB8-4D89-89E0-49FEFD5FAD2E}"/>
              </a:ext>
            </a:extLst>
          </p:cNvPr>
          <p:cNvSpPr>
            <a:spLocks noGrp="1"/>
          </p:cNvSpPr>
          <p:nvPr>
            <p:ph type="title"/>
          </p:nvPr>
        </p:nvSpPr>
        <p:spPr>
          <a:xfrm>
            <a:off x="1305339" y="1002738"/>
            <a:ext cx="10058400" cy="1371600"/>
          </a:xfrm>
        </p:spPr>
        <p:txBody>
          <a:bodyPr/>
          <a:lstStyle/>
          <a:p>
            <a:r>
              <a:rPr lang="en-GB" dirty="0"/>
              <a:t>Bug Club</a:t>
            </a:r>
          </a:p>
        </p:txBody>
      </p:sp>
      <p:sp>
        <p:nvSpPr>
          <p:cNvPr id="3" name="Content Placeholder 2">
            <a:extLst>
              <a:ext uri="{FF2B5EF4-FFF2-40B4-BE49-F238E27FC236}">
                <a16:creationId xmlns:a16="http://schemas.microsoft.com/office/drawing/2014/main" id="{D6A3E2D9-76E6-414F-94B8-300F0AF5B2AC}"/>
              </a:ext>
            </a:extLst>
          </p:cNvPr>
          <p:cNvSpPr>
            <a:spLocks noGrp="1"/>
          </p:cNvSpPr>
          <p:nvPr>
            <p:ph idx="1"/>
          </p:nvPr>
        </p:nvSpPr>
        <p:spPr>
          <a:xfrm>
            <a:off x="1305339" y="2942823"/>
            <a:ext cx="10058400" cy="3931920"/>
          </a:xfrm>
        </p:spPr>
        <p:txBody>
          <a:bodyPr>
            <a:normAutofit/>
          </a:bodyPr>
          <a:lstStyle/>
          <a:p>
            <a:pPr marL="0" indent="0" algn="ctr">
              <a:buNone/>
            </a:pPr>
            <a:r>
              <a:rPr lang="en-GB" sz="4000" dirty="0"/>
              <a:t>Your child will have access to </a:t>
            </a:r>
            <a:r>
              <a:rPr lang="en-GB" sz="4000" dirty="0" err="1"/>
              <a:t>ebooks</a:t>
            </a:r>
            <a:r>
              <a:rPr lang="en-GB" sz="4000" dirty="0"/>
              <a:t> as well through Bug Club. Reading each book more than once will also be beneficial. (See ‘My Library’)</a:t>
            </a:r>
          </a:p>
        </p:txBody>
      </p:sp>
      <p:pic>
        <p:nvPicPr>
          <p:cNvPr id="5" name="Picture 4">
            <a:extLst>
              <a:ext uri="{FF2B5EF4-FFF2-40B4-BE49-F238E27FC236}">
                <a16:creationId xmlns:a16="http://schemas.microsoft.com/office/drawing/2014/main" id="{F2C6CBB3-E158-40C4-B022-9F968A98AD07}"/>
              </a:ext>
            </a:extLst>
          </p:cNvPr>
          <p:cNvPicPr>
            <a:picLocks noChangeAspect="1"/>
          </p:cNvPicPr>
          <p:nvPr/>
        </p:nvPicPr>
        <p:blipFill>
          <a:blip r:embed="rId2"/>
          <a:stretch>
            <a:fillRect/>
          </a:stretch>
        </p:blipFill>
        <p:spPr>
          <a:xfrm>
            <a:off x="8537623" y="434253"/>
            <a:ext cx="2196637" cy="2508570"/>
          </a:xfrm>
          <a:prstGeom prst="rect">
            <a:avLst/>
          </a:prstGeom>
        </p:spPr>
      </p:pic>
    </p:spTree>
    <p:extLst>
      <p:ext uri="{BB962C8B-B14F-4D97-AF65-F5344CB8AC3E}">
        <p14:creationId xmlns:p14="http://schemas.microsoft.com/office/powerpoint/2010/main" val="24560542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E40BD-4EB8-4D89-89E0-49FEFD5FAD2E}"/>
              </a:ext>
            </a:extLst>
          </p:cNvPr>
          <p:cNvSpPr>
            <a:spLocks noGrp="1"/>
          </p:cNvSpPr>
          <p:nvPr>
            <p:ph type="title"/>
          </p:nvPr>
        </p:nvSpPr>
        <p:spPr/>
        <p:txBody>
          <a:bodyPr>
            <a:normAutofit fontScale="90000"/>
          </a:bodyPr>
          <a:lstStyle/>
          <a:p>
            <a:pPr algn="ctr"/>
            <a:r>
              <a:rPr lang="en-GB" b="1" i="1" dirty="0"/>
              <a:t>If your child is reading chapter books:</a:t>
            </a:r>
          </a:p>
        </p:txBody>
      </p:sp>
      <p:sp>
        <p:nvSpPr>
          <p:cNvPr id="3" name="Content Placeholder 2">
            <a:extLst>
              <a:ext uri="{FF2B5EF4-FFF2-40B4-BE49-F238E27FC236}">
                <a16:creationId xmlns:a16="http://schemas.microsoft.com/office/drawing/2014/main" id="{D6A3E2D9-76E6-414F-94B8-300F0AF5B2AC}"/>
              </a:ext>
            </a:extLst>
          </p:cNvPr>
          <p:cNvSpPr>
            <a:spLocks noGrp="1"/>
          </p:cNvSpPr>
          <p:nvPr>
            <p:ph idx="1"/>
          </p:nvPr>
        </p:nvSpPr>
        <p:spPr/>
        <p:txBody>
          <a:bodyPr>
            <a:normAutofit fontScale="77500" lnSpcReduction="20000"/>
          </a:bodyPr>
          <a:lstStyle/>
          <a:p>
            <a:pPr marL="0" indent="0" algn="ctr">
              <a:buNone/>
            </a:pPr>
            <a:r>
              <a:rPr lang="en-GB" sz="4000" dirty="0"/>
              <a:t>The approach in this presentation is aimed at those children first learning to read and reading bug club </a:t>
            </a:r>
            <a:r>
              <a:rPr lang="en-GB" sz="4000" dirty="0" err="1"/>
              <a:t>decodeabe</a:t>
            </a:r>
            <a:r>
              <a:rPr lang="en-GB" sz="4000" dirty="0"/>
              <a:t> books exclusively.</a:t>
            </a:r>
          </a:p>
          <a:p>
            <a:pPr marL="0" indent="0" algn="ctr">
              <a:buNone/>
            </a:pPr>
            <a:endParaRPr lang="en-GB" sz="4000" dirty="0"/>
          </a:p>
          <a:p>
            <a:pPr marL="0" indent="0" algn="ctr">
              <a:buNone/>
            </a:pPr>
            <a:r>
              <a:rPr lang="en-GB" sz="4000" dirty="0"/>
              <a:t>If they have moved beyond this point onto short chapter books, we would not advise reading the longer book four times over a week. </a:t>
            </a:r>
          </a:p>
        </p:txBody>
      </p:sp>
    </p:spTree>
    <p:extLst>
      <p:ext uri="{BB962C8B-B14F-4D97-AF65-F5344CB8AC3E}">
        <p14:creationId xmlns:p14="http://schemas.microsoft.com/office/powerpoint/2010/main" val="12550343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E40BD-4EB8-4D89-89E0-49FEFD5FAD2E}"/>
              </a:ext>
            </a:extLst>
          </p:cNvPr>
          <p:cNvSpPr>
            <a:spLocks noGrp="1"/>
          </p:cNvSpPr>
          <p:nvPr>
            <p:ph type="title"/>
          </p:nvPr>
        </p:nvSpPr>
        <p:spPr/>
        <p:txBody>
          <a:bodyPr>
            <a:normAutofit fontScale="90000"/>
          </a:bodyPr>
          <a:lstStyle/>
          <a:p>
            <a:pPr algn="ctr"/>
            <a:r>
              <a:rPr lang="en-GB" b="1" i="1" dirty="0"/>
              <a:t>If your child is reading chapter books:</a:t>
            </a:r>
          </a:p>
        </p:txBody>
      </p:sp>
      <p:sp>
        <p:nvSpPr>
          <p:cNvPr id="3" name="Content Placeholder 2">
            <a:extLst>
              <a:ext uri="{FF2B5EF4-FFF2-40B4-BE49-F238E27FC236}">
                <a16:creationId xmlns:a16="http://schemas.microsoft.com/office/drawing/2014/main" id="{D6A3E2D9-76E6-414F-94B8-300F0AF5B2AC}"/>
              </a:ext>
            </a:extLst>
          </p:cNvPr>
          <p:cNvSpPr>
            <a:spLocks noGrp="1"/>
          </p:cNvSpPr>
          <p:nvPr>
            <p:ph idx="1"/>
          </p:nvPr>
        </p:nvSpPr>
        <p:spPr/>
        <p:txBody>
          <a:bodyPr>
            <a:normAutofit fontScale="92500"/>
          </a:bodyPr>
          <a:lstStyle/>
          <a:p>
            <a:pPr marL="0" indent="0" algn="ctr">
              <a:buNone/>
            </a:pPr>
            <a:r>
              <a:rPr lang="en-GB" sz="4000" dirty="0"/>
              <a:t>The ideas in this approach are still valid however. </a:t>
            </a:r>
          </a:p>
          <a:p>
            <a:pPr marL="0" indent="0" algn="ctr">
              <a:buNone/>
            </a:pPr>
            <a:r>
              <a:rPr lang="en-GB" sz="4000" dirty="0"/>
              <a:t>Once they are no longer focusing on decoding, it is still vital </a:t>
            </a:r>
            <a:r>
              <a:rPr lang="en-GB" sz="4000"/>
              <a:t>to practise </a:t>
            </a:r>
            <a:r>
              <a:rPr lang="en-GB" sz="4000" dirty="0"/>
              <a:t>fluency, comprehension and the storyteller’s voice when hearing your child read aloud. </a:t>
            </a:r>
          </a:p>
        </p:txBody>
      </p:sp>
    </p:spTree>
    <p:extLst>
      <p:ext uri="{BB962C8B-B14F-4D97-AF65-F5344CB8AC3E}">
        <p14:creationId xmlns:p14="http://schemas.microsoft.com/office/powerpoint/2010/main" val="26251173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E40BD-4EB8-4D89-89E0-49FEFD5FAD2E}"/>
              </a:ext>
            </a:extLst>
          </p:cNvPr>
          <p:cNvSpPr>
            <a:spLocks noGrp="1"/>
          </p:cNvSpPr>
          <p:nvPr>
            <p:ph type="title"/>
          </p:nvPr>
        </p:nvSpPr>
        <p:spPr/>
        <p:txBody>
          <a:bodyPr/>
          <a:lstStyle/>
          <a:p>
            <a:r>
              <a:rPr lang="en-GB" dirty="0"/>
              <a:t>Reading to your child</a:t>
            </a:r>
          </a:p>
        </p:txBody>
      </p:sp>
      <p:sp>
        <p:nvSpPr>
          <p:cNvPr id="3" name="Content Placeholder 2">
            <a:extLst>
              <a:ext uri="{FF2B5EF4-FFF2-40B4-BE49-F238E27FC236}">
                <a16:creationId xmlns:a16="http://schemas.microsoft.com/office/drawing/2014/main" id="{D6A3E2D9-76E6-414F-94B8-300F0AF5B2AC}"/>
              </a:ext>
            </a:extLst>
          </p:cNvPr>
          <p:cNvSpPr>
            <a:spLocks noGrp="1"/>
          </p:cNvSpPr>
          <p:nvPr>
            <p:ph idx="1"/>
          </p:nvPr>
        </p:nvSpPr>
        <p:spPr/>
        <p:txBody>
          <a:bodyPr>
            <a:normAutofit fontScale="85000" lnSpcReduction="20000"/>
          </a:bodyPr>
          <a:lstStyle/>
          <a:p>
            <a:pPr marL="0" indent="0" algn="ctr">
              <a:buNone/>
            </a:pPr>
            <a:r>
              <a:rPr lang="en-GB" sz="4000" dirty="0"/>
              <a:t>There are huge benefits to reading aloud to your child including the bonding experience, the modelling of the storyteller’s voice, listening practice and many more.</a:t>
            </a:r>
          </a:p>
          <a:p>
            <a:pPr marL="0" indent="0" algn="ctr">
              <a:buNone/>
            </a:pPr>
            <a:endParaRPr lang="en-GB" sz="4000" dirty="0"/>
          </a:p>
          <a:p>
            <a:pPr marL="0" indent="0" algn="ctr">
              <a:buNone/>
            </a:pPr>
            <a:r>
              <a:rPr lang="en-GB" sz="4000" dirty="0"/>
              <a:t>On those days when your child is too exhausted to read to you, enjoy the enormous value of reading to them instead. </a:t>
            </a:r>
          </a:p>
        </p:txBody>
      </p:sp>
    </p:spTree>
    <p:extLst>
      <p:ext uri="{BB962C8B-B14F-4D97-AF65-F5344CB8AC3E}">
        <p14:creationId xmlns:p14="http://schemas.microsoft.com/office/powerpoint/2010/main" val="206910340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8750B6227E1B74EB440B3DD13AB1FB2" ma:contentTypeVersion="14" ma:contentTypeDescription="Create a new document." ma:contentTypeScope="" ma:versionID="b4bde378af5e2128fbec7f3fff3bbd10">
  <xsd:schema xmlns:xsd="http://www.w3.org/2001/XMLSchema" xmlns:xs="http://www.w3.org/2001/XMLSchema" xmlns:p="http://schemas.microsoft.com/office/2006/metadata/properties" xmlns:ns3="984b85b0-8f23-44bb-adfd-2f1f4ddf4b78" xmlns:ns4="4d0b0acc-7274-4a87-82a4-dc95b54f7106" targetNamespace="http://schemas.microsoft.com/office/2006/metadata/properties" ma:root="true" ma:fieldsID="46af63d88e4914b10732b8a93e1111fc" ns3:_="" ns4:_="">
    <xsd:import namespace="984b85b0-8f23-44bb-adfd-2f1f4ddf4b78"/>
    <xsd:import namespace="4d0b0acc-7274-4a87-82a4-dc95b54f7106"/>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MediaLengthInSecond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4b85b0-8f23-44bb-adfd-2f1f4ddf4b78"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d0b0acc-7274-4a87-82a4-dc95b54f7106"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266F851-8FF9-4FA0-BF61-A83068DDBCF4}">
  <ds:schemaRefs>
    <ds:schemaRef ds:uri="http://schemas.microsoft.com/sharepoint/v3/contenttype/forms"/>
  </ds:schemaRefs>
</ds:datastoreItem>
</file>

<file path=customXml/itemProps2.xml><?xml version="1.0" encoding="utf-8"?>
<ds:datastoreItem xmlns:ds="http://schemas.openxmlformats.org/officeDocument/2006/customXml" ds:itemID="{48664AB9-70AA-41FE-9529-B25CF97540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84b85b0-8f23-44bb-adfd-2f1f4ddf4b78"/>
    <ds:schemaRef ds:uri="4d0b0acc-7274-4a87-82a4-dc95b54f710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2A8F763-A17E-4021-B6A4-14BF644A59B7}">
  <ds:schemaRefs>
    <ds:schemaRef ds:uri="4d0b0acc-7274-4a87-82a4-dc95b54f7106"/>
    <ds:schemaRef ds:uri="http://schemas.microsoft.com/office/2006/metadata/properties"/>
    <ds:schemaRef ds:uri="http://purl.org/dc/elements/1.1/"/>
    <ds:schemaRef ds:uri="http://purl.org/dc/terms/"/>
    <ds:schemaRef ds:uri="http://purl.org/dc/dcmitype/"/>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984b85b0-8f23-44bb-adfd-2f1f4ddf4b78"/>
  </ds:schemaRefs>
</ds:datastoreItem>
</file>

<file path=docProps/app.xml><?xml version="1.0" encoding="utf-8"?>
<Properties xmlns="http://schemas.openxmlformats.org/officeDocument/2006/extended-properties" xmlns:vt="http://schemas.openxmlformats.org/officeDocument/2006/docPropsVTypes">
  <Template>Savon</Template>
  <TotalTime>377</TotalTime>
  <Words>997</Words>
  <Application>Microsoft Office PowerPoint</Application>
  <PresentationFormat>Widescreen</PresentationFormat>
  <Paragraphs>100</Paragraphs>
  <Slides>21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21</vt:i4>
      </vt:variant>
    </vt:vector>
  </HeadingPairs>
  <TitlesOfParts>
    <vt:vector size="24" baseType="lpstr">
      <vt:lpstr>Century Gothic</vt:lpstr>
      <vt:lpstr>Garamond</vt:lpstr>
      <vt:lpstr>Savon</vt:lpstr>
      <vt:lpstr>Supporting your child at home</vt:lpstr>
      <vt:lpstr>Phonics</vt:lpstr>
      <vt:lpstr>What you can do:</vt:lpstr>
      <vt:lpstr>Maths</vt:lpstr>
      <vt:lpstr>Maths</vt:lpstr>
      <vt:lpstr>Maths</vt:lpstr>
      <vt:lpstr>What we do in school for reading</vt:lpstr>
      <vt:lpstr>Reading records</vt:lpstr>
      <vt:lpstr>What books will your child bring home?</vt:lpstr>
      <vt:lpstr>What books will your child bring home?</vt:lpstr>
      <vt:lpstr>What books will your child bring home?</vt:lpstr>
      <vt:lpstr>The importance of repetition</vt:lpstr>
      <vt:lpstr>The importance of repetition</vt:lpstr>
      <vt:lpstr>The importance of repetition</vt:lpstr>
      <vt:lpstr>The importance of repetition</vt:lpstr>
      <vt:lpstr>The importance of repetition</vt:lpstr>
      <vt:lpstr>The importance of repetition</vt:lpstr>
      <vt:lpstr>Bug Club</vt:lpstr>
      <vt:lpstr>If your child is reading chapter books:</vt:lpstr>
      <vt:lpstr>If your child is reading chapter books:</vt:lpstr>
      <vt:lpstr>Reading to your child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dc:title>
  <dc:creator>Julia Simmons</dc:creator>
  <cp:lastModifiedBy>Victoria</cp:lastModifiedBy>
  <cp:revision>7</cp:revision>
  <dcterms:created xsi:type="dcterms:W3CDTF">2021-09-11T14:10:18Z</dcterms:created>
  <dcterms:modified xsi:type="dcterms:W3CDTF">2022-10-15T13:26:53Z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0x01010008750B6227E1B74EB440B3DD13AB1FB2</vt:lpwstr>
  </property>
</Properties>
</file>